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  <p:sldMasterId id="2147483712" r:id="rId3"/>
  </p:sldMasterIdLst>
  <p:notesMasterIdLst>
    <p:notesMasterId r:id="rId9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346" r:id="rId85"/>
    <p:sldId id="347" r:id="rId86"/>
    <p:sldId id="348" r:id="rId87"/>
    <p:sldId id="296" r:id="rId88"/>
    <p:sldId id="297" r:id="rId89"/>
    <p:sldId id="298" r:id="rId90"/>
    <p:sldId id="299" r:id="rId91"/>
    <p:sldId id="300" r:id="rId92"/>
    <p:sldId id="303" r:id="rId93"/>
    <p:sldId id="304" r:id="rId94"/>
  </p:sldIdLst>
  <p:sldSz cx="13004800" cy="7302500"/>
  <p:notesSz cx="6858000" cy="9144000"/>
  <p:embeddedFontLst>
    <p:embeddedFont>
      <p:font typeface="굴림" panose="020B0600000101010101" pitchFamily="34" charset="-127"/>
      <p:regular r:id="rId96"/>
    </p:embeddedFont>
    <p:embeddedFont>
      <p:font typeface="맑은 고딕" panose="020B0503020000020004" pitchFamily="34" charset="-127"/>
      <p:regular r:id="rId97"/>
      <p:bold r:id="rId98"/>
    </p:embeddedFont>
    <p:embeddedFont>
      <p:font typeface="Calibri" panose="020F0502020204030204" pitchFamily="34" charset="0"/>
      <p:regular r:id="rId99"/>
      <p:bold r:id="rId100"/>
      <p:italic r:id="rId101"/>
      <p:boldItalic r:id="rId102"/>
    </p:embeddedFont>
    <p:embeddedFont>
      <p:font typeface="Oswald"/>
      <p:regular r:id="rId103"/>
      <p:bold r:id="rId104"/>
    </p:embeddedFont>
    <p:embeddedFont>
      <p:font typeface="Impact" panose="020B0806030902050204" pitchFamily="34" charset="0"/>
      <p:regular r:id="rId105"/>
    </p:embeddedFont>
    <p:embeddedFont>
      <p:font typeface="Georgia" panose="02040502050405020303" pitchFamily="18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6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1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7.fntdata"/><Relationship Id="rId110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13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font" Target="fonts/font1.fntdata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4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99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537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8870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458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5943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655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480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63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291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5" name="Shape 8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70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640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2600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4794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128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5413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5814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796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516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2" name="Shape 7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04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19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62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314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608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3616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944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27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471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276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02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9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09" name="Shape 80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8384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2843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SzPct val="25000"/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166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177944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Shape 7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Shape 73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86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jp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2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Smart Phones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s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s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500" cy="6756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  <p:grpSp>
        <p:nvGrpSpPr>
          <p:cNvPr id="93" name="Shape 93"/>
          <p:cNvGrpSpPr/>
          <p:nvPr/>
        </p:nvGrpSpPr>
        <p:grpSpPr>
          <a:xfrm>
            <a:off x="4051299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9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9" y="4114799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9" y="4114799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400" cy="2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400" cy="14151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ctivity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4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ctivity copy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300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9"/>
              <a:ext cx="1079500" cy="2336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9"/>
            <a:ext cx="1" cy="4430479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MAC">
  <p:cSld name="Content: IMAC 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MAC Book Pro">
  <p:cSld name="Content: MAC Book Pro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Pad">
  <p:cSld name="Content: IPad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Smart Phones">
  <p:cSld name="Content: Smart Phones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3866" cy="60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9" cy="426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ed Text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ed Text w/ Source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n-Bulleted Text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x">
  <p:cSld name="TITLE_AND_BODY">
    <p:bg>
      <p:bgPr>
        <a:solidFill>
          <a:srgbClr val="000000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0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">
  <p:cSld name="Chapter">
    <p:bg>
      <p:bgPr>
        <a:solidFill>
          <a:srgbClr val="1EC9C6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Text, 1 Column">
  <p:cSld name="Content: Text, 1 Colum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xercise">
  <p:cSld name="Exercise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rot="10800000" flipH="1">
            <a:off x="6350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rot="10800000" flipH="1">
            <a:off x="46228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rot="10800000" flipH="1">
            <a:off x="635000" y="57528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rot="10800000" flipH="1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rot="10800000" flipH="1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MAC">
  <p:cSld name="Content: IMAC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MAC Book Pro">
  <p:cSld name="Content: MAC Book Pro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Pad">
  <p:cSld name="Content: IPad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Smart Phones">
  <p:cSld name="Content: Smart Phone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rts">
  <p:cSld name="Char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9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llouts">
  <p:cSld name="Callou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900" cy="1269900"/>
            <a:chOff x="0" y="0"/>
            <a:chExt cx="1269900" cy="12699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900" cy="1269900"/>
            <a:chOff x="0" y="0"/>
            <a:chExt cx="1269900" cy="12699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900" cy="1269900"/>
            <a:chOff x="0" y="0"/>
            <a:chExt cx="1269900" cy="1269900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900" cy="1269900"/>
            <a:chOff x="0" y="0"/>
            <a:chExt cx="1269900" cy="1269900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900" cy="1269900"/>
            <a:chOff x="0" y="0"/>
            <a:chExt cx="1269900" cy="1269900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900" cy="1269900"/>
            <a:chOff x="0" y="0"/>
            <a:chExt cx="1269900" cy="1269900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  <a:endParaRPr/>
          </a:p>
        </p:txBody>
      </p:sp>
      <p:grpSp>
        <p:nvGrpSpPr>
          <p:cNvPr id="295" name="Shape 295"/>
          <p:cNvGrpSpPr/>
          <p:nvPr/>
        </p:nvGrpSpPr>
        <p:grpSpPr>
          <a:xfrm>
            <a:off x="4051299" y="1828799"/>
            <a:ext cx="2031900" cy="2031900"/>
            <a:chOff x="0" y="0"/>
            <a:chExt cx="2031900" cy="2031900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9" y="1828799"/>
            <a:ext cx="2031900" cy="2031900"/>
            <a:chOff x="0" y="0"/>
            <a:chExt cx="2031900" cy="2031900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9" y="4114799"/>
            <a:ext cx="2031900" cy="2031900"/>
            <a:chOff x="0" y="0"/>
            <a:chExt cx="2031900" cy="2031900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9" y="4114799"/>
            <a:ext cx="2031900" cy="2031900"/>
            <a:chOff x="0" y="0"/>
            <a:chExt cx="2031900" cy="2031900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1900" cy="203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400" cy="141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  <a:endParaRPr/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spcFirstLastPara="1" wrap="square"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ctivity">
  <p:cSld name="Activit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18" name="Shape 318"/>
          <p:cNvCxnSpPr/>
          <p:nvPr/>
        </p:nvCxnSpPr>
        <p:spPr>
          <a:xfrm rot="10800000" flipH="1">
            <a:off x="3911600" y="3243397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rot="10800000" flipH="1">
            <a:off x="3911600" y="5381315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  <p:cxnSp>
        <p:nvCxnSpPr>
          <p:cNvPr id="322" name="Shape 322"/>
          <p:cNvCxnSpPr/>
          <p:nvPr/>
        </p:nvCxnSpPr>
        <p:spPr>
          <a:xfrm rot="10800000" flipH="1">
            <a:off x="3911600" y="2223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&amp;A">
  <p:cSld name="Q&amp;A">
    <p:bg>
      <p:bgPr>
        <a:solidFill>
          <a:srgbClr val="FFDB00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xit Tickets">
  <p:cSld name="Exit Tickets">
    <p:bg>
      <p:bgPr>
        <a:solidFill>
          <a:srgbClr val="FFAFC0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ctivity copy">
  <p:cSld name="Activity copy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900" cy="1269900"/>
            <a:chOff x="0" y="0"/>
            <a:chExt cx="1269900" cy="1269900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69900" cy="12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9"/>
              <a:ext cx="1079400" cy="2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  <a:endParaRPr/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8"/>
            <a:ext cx="0" cy="4430400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 2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rot="10800000" flipH="1">
            <a:off x="8623300" y="2781000"/>
            <a:ext cx="3735000" cy="3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rot="10800000" flipH="1">
            <a:off x="635000" y="2781001"/>
            <a:ext cx="7742700" cy="30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: Full Page Image">
  <p:cSld name="Content: Full Page Image 2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indent="139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indent="368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indent="596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indent="8255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indent="10541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indent="12827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indent="15113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indent="1739900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xercise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8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70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MAC">
  <p:cSld name="Content: IMAC 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MAC Book Pro">
  <p:cSld name="Content: MAC Book Pro 2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700" cy="51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Pad">
  <p:cSld name="Content: IPad 2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400" cy="53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Smart Phones">
  <p:cSld name="Content: Smart Phones 2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6"/>
            <a:ext cx="4044000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700" cy="5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400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  <a:endParaRPr/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5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1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scussion">
  <p:cSld name="Discussion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0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-889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1397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3683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5969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8255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10541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128270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151130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173990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">
  <p:cSld name="Full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ed Text">
  <p:cSld name="Bulleted Tex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ed Text w/ Source">
  <p:cSld name="Bulleted Text w/ Source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n-Bulleted Text">
  <p:cSld name="Non-Bulleted Text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">
  <p:cSld name="Divid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se Study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10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2"/>
            <a:ext cx="7742696" cy="15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der Rev">
  <p:cSld name="Divder Rev">
    <p:bg>
      <p:bgPr>
        <a:solidFill>
          <a:srgbClr val="000000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Info">
  <p:cSld name="Contact Info">
    <p:bg>
      <p:bgPr>
        <a:solidFill>
          <a:srgbClr val="000000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 sz="2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125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462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06564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2412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15303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  <p:extLst>
      <p:ext uri="{BB962C8B-B14F-4D97-AF65-F5344CB8AC3E}">
        <p14:creationId xmlns:p14="http://schemas.microsoft.com/office/powerpoint/2010/main" val="10980593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  <p:extLst>
      <p:ext uri="{BB962C8B-B14F-4D97-AF65-F5344CB8AC3E}">
        <p14:creationId xmlns:p14="http://schemas.microsoft.com/office/powerpoint/2010/main" val="35875532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0467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02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MAC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300" cy="32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6839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4414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3144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suscipit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erat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tristique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sollicitudin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Donec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arcu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Vestibulum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at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rhoncus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neque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Vivamus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eget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vulputate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purus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Curabitur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venenatis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nisi non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faucibus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fringilla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  <p:extLst>
      <p:ext uri="{BB962C8B-B14F-4D97-AF65-F5344CB8AC3E}">
        <p14:creationId xmlns:p14="http://schemas.microsoft.com/office/powerpoint/2010/main" val="2383937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08089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54249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  <p:extLst>
      <p:ext uri="{BB962C8B-B14F-4D97-AF65-F5344CB8AC3E}">
        <p14:creationId xmlns:p14="http://schemas.microsoft.com/office/powerpoint/2010/main" val="34993987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9874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17439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486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MAC Book Pro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3" y="1556146"/>
            <a:ext cx="7328695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645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1210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7411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317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421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249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0644576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3269127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18586785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77850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: IPad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300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6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2pPr>
            <a:lvl3pPr marL="1371600" lvl="2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3pPr>
            <a:lvl4pPr marL="1828800" lvl="3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4pPr>
            <a:lvl5pPr marL="2286000" lvl="4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‣"/>
              <a:defRPr/>
            </a:lvl5pPr>
            <a:lvl6pPr marL="2743200" lvl="5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  <p:extLst>
      <p:ext uri="{BB962C8B-B14F-4D97-AF65-F5344CB8AC3E}">
        <p14:creationId xmlns:p14="http://schemas.microsoft.com/office/powerpoint/2010/main" val="9800816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03415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marR="0" lvl="5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139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368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596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8255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10541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12827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15113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173990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3pPr>
            <a:lvl4pPr marL="1828800" marR="0" lvl="3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4pPr>
            <a:lvl5pPr marL="2286000" marR="0" lvl="4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Merriweather Sans"/>
              <a:buChar char="‣"/>
              <a:defRPr/>
            </a:lvl5pPr>
            <a:lvl6pPr marL="2743200" marR="0" lvl="5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6pPr>
            <a:lvl7pPr marL="3200400" marR="0" lvl="6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7pPr>
            <a:lvl8pPr marL="3657600" marR="0" lvl="7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8pPr>
            <a:lvl9pPr marL="4114800" marR="0" lvl="8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89616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2.emf"/><Relationship Id="rId2" Type="http://schemas.openxmlformats.org/officeDocument/2006/relationships/slideLayout" Target="../slideLayouts/slideLayout6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4.png"/><Relationship Id="rId5" Type="http://schemas.openxmlformats.org/officeDocument/2006/relationships/image" Target="../media/image51.emf"/><Relationship Id="rId10" Type="http://schemas.openxmlformats.org/officeDocument/2006/relationships/image" Target="../media/image49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hyperlink" Target="http://training.seer.cancer.gov/anatomy/nervous/tissue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ceptro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hyperlink" Target="https://en.wikipedia.org/wiki/Activation_func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hyperlink" Target="https://en.wikipedia.org/wiki/Softmax_function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assets/nn1/neural_net2.jpe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assets/nn1/neural_net2.jpeg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se22-iiith.vlabs.ac.in/exp4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-image-store.s3.amazonaws.com/0/103085/465752fd-e529-64d3-9d9b-f6d845322f79.pn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kpropagatio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://www.kdnuggets.com/2016/06/visual-explanation-backpropagation-algorithm-neural-network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al_approximation_theorem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3-NN-Manifolds-Topology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3-NN-Manifolds-Topology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g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3-NN-Manifolds-Topology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3-NN-Manifolds-Topology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cs.stanford.edu/people/karpathy/convnetjs/demo/classify2d.html" TargetMode="External"/><Relationship Id="rId4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46144&amp;showTestData=false&amp;discretize=false&amp;percTrainData=50&amp;x=true&amp;y=true&amp;xTimesY=false&amp;xSquared=false&amp;ySquared=false&amp;cosX=false&amp;sinX=false&amp;cosY=false&amp;sinY=false&amp;collectStats=false&amp;problem=classification&amp;initZero=false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otoro.net/2016/05/07/backprop-neat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hagan.okstate.edu/NNDesign.pdf" TargetMode="External"/><Relationship Id="rId4" Type="http://schemas.openxmlformats.org/officeDocument/2006/relationships/hyperlink" Target="http://otoro.net/ml/neat-playground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josephwilk.net/images/blog/2012/10/recurrent_neural_network1.png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rikbern.com/2016/01/21/analyzing-50k-fonts-using-deep-neural-networks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clouds.org/colorize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rikbern.com/2016/01/21/analyzing-50k-fonts-using-deep-neural-networks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eeplearning4j.org/use_cases.html" TargetMode="External"/><Relationship Id="rId4" Type="http://schemas.openxmlformats.org/officeDocument/2006/relationships/hyperlink" Target="http://tinyclouds.org/colorize/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chollet/keras/tree/master/examples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s231n.github.io/neural-networks-1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4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635000" y="1574800"/>
            <a:ext cx="11734800" cy="3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http://nautil.us/issue/21/information/the-man-who-tried-to-redeem-the-world-with-logic</a:t>
            </a:r>
          </a:p>
        </p:txBody>
      </p:sp>
      <p:pic>
        <p:nvPicPr>
          <p:cNvPr id="12" name="Picture 11" descr="SingleNeuro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4184650"/>
            <a:ext cx="3960440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rtificial neural networks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38"/>
          <a:stretch/>
        </p:blipFill>
        <p:spPr bwMode="auto">
          <a:xfrm>
            <a:off x="1622052" y="4339549"/>
            <a:ext cx="5080353" cy="17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9240" y="1419258"/>
            <a:ext cx="1158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Neurons – They act like a ‘true’ or ‘false’?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They only fire after a minimum threshold has been reached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A neuron’s signal is a proposition and they work like logic gates where they take in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multiple inputs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and produce 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single output</a:t>
            </a:r>
          </a:p>
        </p:txBody>
      </p:sp>
    </p:spTree>
    <p:extLst>
      <p:ext uri="{BB962C8B-B14F-4D97-AF65-F5344CB8AC3E}">
        <p14:creationId xmlns:p14="http://schemas.microsoft.com/office/powerpoint/2010/main" val="209512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http://nautil.us/issue/21/information/the-man-who-tried-to-redeem-the-world-with-logic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9240" y="1419258"/>
            <a:ext cx="11584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Example: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Where will you go out for lunch?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What are some of the inputs to making that decision?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You will make a decision if and only if enough criteria are satisfied</a:t>
            </a:r>
          </a:p>
          <a:p>
            <a:pPr marL="342900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2822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http://nautil.us/issue/21/information/the-man-who-tried-to-redeem-the-world-with-logic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4992" y="1507683"/>
            <a:ext cx="4632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McCulloch became convinced that the brain was just such a machine – one which uses logic encoded in neural networks to compute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Neurons could be linked together by the rules of logic to build more complex chains of thought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365250"/>
            <a:ext cx="5638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70144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52972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Neural Network is a highly interconnected network of information-processing elements that mimics the connectivity and functioning of the human brain. </a:t>
            </a:r>
          </a:p>
          <a:p>
            <a:pPr marR="0" lvl="0" algn="l" rtl="0">
              <a:spcBef>
                <a:spcPts val="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572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Supervised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Unsupervised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learning algorithm</a:t>
            </a:r>
          </a:p>
          <a:p>
            <a:pPr marR="0" lvl="0" algn="l" rtl="0">
              <a:spcBef>
                <a:spcPts val="0"/>
              </a:spcBef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Advances in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computer processing power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and 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storage (database)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finally allowing neural nets to improve solutions for complex problems such as speech recognition, computer vision, and Natural Language Processing (NLP</a:t>
            </a: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We will go over how its used in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lang="en-US" sz="28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38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21753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To mimic the behavior of neurons, we use something called a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perceptron –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they take several </a:t>
            </a:r>
            <a:r>
              <a:rPr lang="en-US" sz="2600" dirty="0" smtClean="0">
                <a:latin typeface="Georgia"/>
                <a:ea typeface="Georgia"/>
                <a:cs typeface="Georgia"/>
                <a:sym typeface="Georgia"/>
              </a:rPr>
              <a:t>inputs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(x1, x2, …) and produce a single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binary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 output</a:t>
            </a:r>
          </a:p>
          <a:p>
            <a:pPr lvl="0"/>
            <a:endParaRPr lang="en-US" sz="260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Think of perceptrons as a method for weighing evidence to make decisions</a:t>
            </a:r>
          </a:p>
          <a:p>
            <a:pPr marL="457200" marR="0" lvl="0" indent="-45720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52" y="3945632"/>
            <a:ext cx="4239491" cy="2133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405" y="6958041"/>
            <a:ext cx="4490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http://neuralnetworksanddeeplearning.com/chap1.html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34" y="4432051"/>
            <a:ext cx="2667000" cy="1140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0" y="4432051"/>
            <a:ext cx="3029816" cy="446252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20152" y="5027790"/>
            <a:ext cx="3026664" cy="448056"/>
          </a:xfrm>
          <a:prstGeom prst="rect">
            <a:avLst/>
          </a:prstGeom>
        </p:spPr>
      </p:pic>
      <p:sp>
        <p:nvSpPr>
          <p:cNvPr id="26" name="Right Brace 25"/>
          <p:cNvSpPr/>
          <p:nvPr/>
        </p:nvSpPr>
        <p:spPr>
          <a:xfrm rot="16200000">
            <a:off x="9638744" y="3687813"/>
            <a:ext cx="228600" cy="10198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62134" y="36700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Decision Function</a:t>
            </a:r>
          </a:p>
        </p:txBody>
      </p:sp>
      <p:sp>
        <p:nvSpPr>
          <p:cNvPr id="29" name="Right Brace 28"/>
          <p:cNvSpPr/>
          <p:nvPr/>
        </p:nvSpPr>
        <p:spPr>
          <a:xfrm rot="5400000">
            <a:off x="1303420" y="5718764"/>
            <a:ext cx="253157" cy="9740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4844" y="6422931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266773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1"/>
            <a:ext cx="11734800" cy="877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let’s say we have two input variables and the output is based on the following function: 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92800" y="3575050"/>
            <a:ext cx="6324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x1 and x2 are binary. Let’s look at the different possible 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1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0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0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x1 = </a:t>
            </a:r>
            <a:r>
              <a:rPr lang="en-US" b="1" dirty="0" smtClean="0"/>
              <a:t>0</a:t>
            </a:r>
            <a:r>
              <a:rPr lang="en-US" dirty="0" smtClean="0"/>
              <a:t>, </a:t>
            </a:r>
            <a:r>
              <a:rPr lang="en-US" dirty="0"/>
              <a:t>x2 = </a:t>
            </a:r>
            <a:r>
              <a:rPr lang="en-US" b="1" dirty="0" smtClean="0"/>
              <a:t>1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93940" y="4763102"/>
            <a:ext cx="1066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</p:cNvCxnSpPr>
          <p:nvPr/>
        </p:nvCxnSpPr>
        <p:spPr>
          <a:xfrm>
            <a:off x="3260740" y="5220302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98940" y="503563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</a:t>
            </a:r>
          </a:p>
        </p:txBody>
      </p:sp>
      <p:cxnSp>
        <p:nvCxnSpPr>
          <p:cNvPr id="23" name="Straight Arrow Connector 22"/>
          <p:cNvCxnSpPr>
            <a:endCxn id="8" idx="1"/>
          </p:cNvCxnSpPr>
          <p:nvPr/>
        </p:nvCxnSpPr>
        <p:spPr>
          <a:xfrm>
            <a:off x="1050940" y="4382102"/>
            <a:ext cx="1299229" cy="51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3"/>
          </p:cNvCxnSpPr>
          <p:nvPr/>
        </p:nvCxnSpPr>
        <p:spPr>
          <a:xfrm flipV="1">
            <a:off x="1031890" y="5543591"/>
            <a:ext cx="1318279" cy="5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90" y="4216136"/>
            <a:ext cx="342900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90" y="6010576"/>
            <a:ext cx="381000" cy="304800"/>
          </a:xfrm>
          <a:prstGeom prst="rect">
            <a:avLst/>
          </a:prstGeom>
        </p:spPr>
      </p:pic>
      <p:cxnSp>
        <p:nvCxnSpPr>
          <p:cNvPr id="517" name="Straight Arrow Connector 516"/>
          <p:cNvCxnSpPr/>
          <p:nvPr/>
        </p:nvCxnSpPr>
        <p:spPr>
          <a:xfrm>
            <a:off x="8891911" y="4537075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75489" y="4344276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891911" y="5469503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86833" y="5276704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grpSp>
        <p:nvGrpSpPr>
          <p:cNvPr id="528" name="Group 527"/>
          <p:cNvGrpSpPr/>
          <p:nvPr/>
        </p:nvGrpSpPr>
        <p:grpSpPr>
          <a:xfrm>
            <a:off x="585302" y="2360860"/>
            <a:ext cx="6895114" cy="1140705"/>
            <a:chOff x="1168400" y="2323996"/>
            <a:chExt cx="6895114" cy="114070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8400" y="2323996"/>
              <a:ext cx="2667000" cy="1140705"/>
            </a:xfrm>
            <a:prstGeom prst="rect">
              <a:avLst/>
            </a:prstGeom>
          </p:spPr>
        </p:pic>
        <p:pic>
          <p:nvPicPr>
            <p:cNvPr id="520" name="Picture 5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4000" y="2345449"/>
              <a:ext cx="3999514" cy="509492"/>
            </a:xfrm>
            <a:prstGeom prst="rect">
              <a:avLst/>
            </a:prstGeom>
          </p:spPr>
        </p:pic>
        <p:pic>
          <p:nvPicPr>
            <p:cNvPr id="521" name="Picture 5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8750" y="2860432"/>
              <a:ext cx="4094764" cy="518165"/>
            </a:xfrm>
            <a:prstGeom prst="rect">
              <a:avLst/>
            </a:prstGeom>
          </p:spPr>
        </p:pic>
      </p:grpSp>
      <p:pic>
        <p:nvPicPr>
          <p:cNvPr id="522" name="Picture 5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844" y="4351807"/>
            <a:ext cx="2619375" cy="409575"/>
          </a:xfrm>
          <a:prstGeom prst="rect">
            <a:avLst/>
          </a:prstGeom>
        </p:spPr>
      </p:pic>
      <p:pic>
        <p:nvPicPr>
          <p:cNvPr id="523" name="Picture 5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844" y="5214741"/>
            <a:ext cx="2486025" cy="438150"/>
          </a:xfrm>
          <a:prstGeom prst="rect">
            <a:avLst/>
          </a:prstGeom>
        </p:spPr>
      </p:pic>
      <p:pic>
        <p:nvPicPr>
          <p:cNvPr id="524" name="Picture 5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6844" y="6101871"/>
            <a:ext cx="2486025" cy="447675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891911" y="6294670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686833" y="6101871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pic>
        <p:nvPicPr>
          <p:cNvPr id="525" name="Picture 5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6844" y="6950004"/>
            <a:ext cx="2466975" cy="32385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8891911" y="7074919"/>
            <a:ext cx="669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86833" y="6882120"/>
            <a:ext cx="153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?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342787" y="5156218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350000" y="4296059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350000" y="6010181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326448" y="6831015"/>
            <a:ext cx="2446815" cy="507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9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2183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Another example of a neural network with one perceptron is a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Logistic Regression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 decision function is based on the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sigmoid function 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where the output is bounded between 0 and 1.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The linear combination of coefficients with input values gives you </a:t>
            </a:r>
            <a:r>
              <a:rPr lang="en-US" sz="2600" b="1" dirty="0">
                <a:latin typeface="Georgia"/>
                <a:ea typeface="Georgia"/>
                <a:cs typeface="Georgia"/>
                <a:sym typeface="Georgia"/>
              </a:rPr>
              <a:t>one decision boundary</a:t>
            </a:r>
            <a:r>
              <a:rPr lang="en-US" sz="2600" dirty="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/>
            <a:endParaRPr lang="en-US" sz="26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18" y="4069202"/>
            <a:ext cx="4239491" cy="2133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782" y="3803137"/>
            <a:ext cx="2667000" cy="1140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3306689"/>
            <a:ext cx="3200400" cy="86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4287260"/>
            <a:ext cx="3124200" cy="812800"/>
          </a:xfrm>
          <a:prstGeom prst="rect">
            <a:avLst/>
          </a:prstGeom>
        </p:spPr>
      </p:pic>
      <p:pic>
        <p:nvPicPr>
          <p:cNvPr id="17410" name="Picture 2" descr="Image result for sigmoid decision boundar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238101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1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Our brains have many neurons. Therefore, we can also have many perceptrons in a neural network.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We can also have several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layers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 of perceptrons - we call them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hidden layers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We choose both the # of layers and # of perceptrons in each layer.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06594" y="6929773"/>
            <a:ext cx="3874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http://neuralnetworksanddeeplearning.com/chap1.html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54800" y="3781326"/>
            <a:ext cx="541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 this example, the perceptrons in the hidden layer are making four decisions based on the input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Hidden layers have </a:t>
            </a:r>
            <a:r>
              <a:rPr lang="en-US" sz="2400" b="1" dirty="0">
                <a:latin typeface="Georgia" panose="02040502050405020303" pitchFamily="18" charset="0"/>
              </a:rPr>
              <a:t>binary values</a:t>
            </a:r>
          </a:p>
        </p:txBody>
      </p:sp>
      <p:pic>
        <p:nvPicPr>
          <p:cNvPr id="10242" name="Picture 2" descr="Image result for neural network hidden lay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965929"/>
            <a:ext cx="4777634" cy="426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8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 neural network supposed to mimic?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 perceptron? How does it make decisions?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What is an example of a neural network with just one perceptron?</a:t>
            </a:r>
          </a:p>
          <a:p>
            <a:pPr marR="0" lvl="0" algn="l" rtl="0">
              <a:spcBef>
                <a:spcPts val="0"/>
              </a:spcBef>
              <a:buSzPct val="100000"/>
            </a:pPr>
            <a:endParaRPr lang="en-US"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040750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PROGRESSING IN YOUR DATA SCIENCE CAREER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Understand various types of neural networks</a:t>
            </a:r>
            <a:endParaRPr sz="2800" b="0" i="0" u="none" strike="noStrike" cap="none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Applications of neural networks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100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Apply a neural network model for regression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Apply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 neural network model for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classification</a:t>
            </a:r>
          </a:p>
          <a:p>
            <a:pPr marL="203200" indent="-256540"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Understand the concepts behind </a:t>
            </a: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perceptrons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and hidden layers</a:t>
            </a:r>
          </a:p>
          <a:p>
            <a:pPr marL="203200" indent="-256540"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Understand back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propagation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indent="-256540">
              <a:buSzPts val="2800"/>
              <a:buFont typeface="Georgia"/>
              <a:buChar char="‣"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atin typeface="Oswald"/>
                <a:ea typeface="Oswald"/>
                <a:cs typeface="Oswald"/>
                <a:sym typeface="Oswald"/>
              </a:rPr>
              <a:t>LEARNING OBJECTIVES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441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Suppose you want to use a neural network to classify whether a point is a circle or square with two features, x1 and x2.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rot="10800000">
            <a:off x="2353881" y="3215319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>
            <a:off x="2353881" y="6110920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658681" y="397732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811081" y="443452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268275" y="499957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559388" y="528544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268275" y="552024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954081" y="32915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4639881" y="371248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4112254" y="3935655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5556588" y="32153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5366088" y="451560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716081" y="4396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5428434" y="5171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805475" y="3067803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317437" y="6244892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88194" y="3498850"/>
            <a:ext cx="518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How would a neural network fit this data?</a:t>
            </a:r>
          </a:p>
        </p:txBody>
      </p:sp>
    </p:spTree>
    <p:extLst>
      <p:ext uri="{BB962C8B-B14F-4D97-AF65-F5344CB8AC3E}">
        <p14:creationId xmlns:p14="http://schemas.microsoft.com/office/powerpoint/2010/main" val="2781119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2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The points could be separated with one decision boundary AKA one perceptron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Georgia"/>
                <a:cs typeface="Georgia"/>
                <a:sym typeface="Georgia"/>
              </a:rPr>
              <a:t>This decision boundary could be derived using Logistic Regression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hape 549"/>
          <p:cNvCxnSpPr/>
          <p:nvPr/>
        </p:nvCxnSpPr>
        <p:spPr>
          <a:xfrm rot="10800000">
            <a:off x="1145892" y="3161855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0" name="Shape 550"/>
          <p:cNvCxnSpPr/>
          <p:nvPr/>
        </p:nvCxnSpPr>
        <p:spPr>
          <a:xfrm>
            <a:off x="1145892" y="6057456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1" name="Shape 551"/>
          <p:cNvSpPr/>
          <p:nvPr/>
        </p:nvSpPr>
        <p:spPr>
          <a:xfrm>
            <a:off x="1450692" y="392385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1603092" y="43810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2060286" y="494610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554"/>
          <p:cNvSpPr/>
          <p:nvPr/>
        </p:nvSpPr>
        <p:spPr>
          <a:xfrm>
            <a:off x="1351399" y="523197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555"/>
          <p:cNvSpPr/>
          <p:nvPr/>
        </p:nvSpPr>
        <p:spPr>
          <a:xfrm>
            <a:off x="2060286" y="5466782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556"/>
          <p:cNvSpPr/>
          <p:nvPr/>
        </p:nvSpPr>
        <p:spPr>
          <a:xfrm>
            <a:off x="2404542" y="34842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557"/>
          <p:cNvSpPr/>
          <p:nvPr/>
        </p:nvSpPr>
        <p:spPr>
          <a:xfrm>
            <a:off x="3090342" y="390519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Shape 558"/>
          <p:cNvSpPr/>
          <p:nvPr/>
        </p:nvSpPr>
        <p:spPr>
          <a:xfrm>
            <a:off x="2562715" y="412836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59"/>
          <p:cNvSpPr/>
          <p:nvPr/>
        </p:nvSpPr>
        <p:spPr>
          <a:xfrm>
            <a:off x="4007049" y="34080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60"/>
          <p:cNvSpPr/>
          <p:nvPr/>
        </p:nvSpPr>
        <p:spPr>
          <a:xfrm>
            <a:off x="3816549" y="470831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61"/>
          <p:cNvSpPr/>
          <p:nvPr/>
        </p:nvSpPr>
        <p:spPr>
          <a:xfrm>
            <a:off x="3166542" y="45891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62"/>
          <p:cNvSpPr/>
          <p:nvPr/>
        </p:nvSpPr>
        <p:spPr>
          <a:xfrm>
            <a:off x="3878895" y="5363734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64"/>
          <p:cNvSpPr txBox="1"/>
          <p:nvPr/>
        </p:nvSpPr>
        <p:spPr>
          <a:xfrm>
            <a:off x="597486" y="3014339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56" name="Shape 565"/>
          <p:cNvSpPr txBox="1"/>
          <p:nvPr/>
        </p:nvSpPr>
        <p:spPr>
          <a:xfrm>
            <a:off x="5109448" y="6191428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60611" y="2911986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636000" y="3213969"/>
            <a:ext cx="1066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stCxn id="57" idx="6"/>
          </p:cNvCxnSpPr>
          <p:nvPr/>
        </p:nvCxnSpPr>
        <p:spPr>
          <a:xfrm>
            <a:off x="9702800" y="3671169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541000" y="348650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</a:t>
            </a:r>
          </a:p>
        </p:txBody>
      </p:sp>
      <p:cxnSp>
        <p:nvCxnSpPr>
          <p:cNvPr id="60" name="Straight Arrow Connector 59"/>
          <p:cNvCxnSpPr>
            <a:endCxn id="57" idx="1"/>
          </p:cNvCxnSpPr>
          <p:nvPr/>
        </p:nvCxnSpPr>
        <p:spPr>
          <a:xfrm>
            <a:off x="7493000" y="2832969"/>
            <a:ext cx="1299229" cy="51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3" idx="3"/>
            <a:endCxn id="57" idx="3"/>
          </p:cNvCxnSpPr>
          <p:nvPr/>
        </p:nvCxnSpPr>
        <p:spPr>
          <a:xfrm flipV="1">
            <a:off x="7505991" y="3994458"/>
            <a:ext cx="1286238" cy="49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91" y="2669910"/>
            <a:ext cx="514350" cy="3429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91" y="4256522"/>
            <a:ext cx="571500" cy="45720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>
            <a:off x="8042809" y="4939538"/>
            <a:ext cx="381000" cy="14799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660532" y="5494868"/>
            <a:ext cx="124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Output =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063" y="5108468"/>
            <a:ext cx="19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Square if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343063" y="5818556"/>
            <a:ext cx="197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Georgia" panose="02040502050405020303" pitchFamily="18" charset="0"/>
              </a:rPr>
              <a:t>Circle if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6126" y="4855655"/>
            <a:ext cx="2390775" cy="742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2800" y="5598605"/>
            <a:ext cx="2257425" cy="695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350" y="6419181"/>
            <a:ext cx="2388121" cy="4776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49254" y="6598425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The decision boundary is derived the same way as in Logistic Regression </a:t>
            </a:r>
            <a:r>
              <a:rPr lang="en-US" dirty="0" smtClean="0">
                <a:latin typeface="Georgia" panose="02040502050405020303" pitchFamily="18" charset="0"/>
              </a:rPr>
              <a:t>using Gradient Descent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rot="10800000">
            <a:off x="2353881" y="3215319"/>
            <a:ext cx="0" cy="28956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>
            <a:off x="2353881" y="6110920"/>
            <a:ext cx="3962399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658681" y="397732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811081" y="443452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268275" y="499957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559388" y="528544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268275" y="552024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954081" y="32915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4639881" y="371248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4112254" y="3935655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5556588" y="32153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5366088" y="4515603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716081" y="4396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5428434" y="5171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805475" y="3067803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317437" y="6244892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000" y="1348631"/>
            <a:ext cx="1066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How </a:t>
            </a:r>
            <a:r>
              <a:rPr lang="en-US" sz="2400" dirty="0" smtClean="0">
                <a:latin typeface="Georgia" panose="02040502050405020303" pitchFamily="18" charset="0"/>
              </a:rPr>
              <a:t>does a neural network come up with the decision boundary?</a:t>
            </a:r>
            <a:endParaRPr lang="en-US" sz="2400" dirty="0">
              <a:latin typeface="Georgia" panose="02040502050405020303" pitchFamily="18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2981377" y="3045745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290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74194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5976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What is it? </a:t>
            </a: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The process in which we determine our decision </a:t>
            </a:r>
            <a:r>
              <a:rPr lang="en-US" sz="2000" dirty="0" smtClean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boundaries for classification</a:t>
            </a:r>
          </a:p>
          <a:p>
            <a:pPr lvl="0"/>
            <a:endParaRPr lang="en-US" sz="2000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We use the same process for finding the decision boundary in </a:t>
            </a: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Logistic Regression</a:t>
            </a:r>
            <a:r>
              <a:rPr lang="en-US" sz="2000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.</a:t>
            </a:r>
          </a:p>
          <a:p>
            <a:pPr lvl="0"/>
            <a:endParaRPr lang="en-US" sz="2000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  <a:ea typeface="Georgia"/>
                <a:cs typeface="Georgia"/>
                <a:sym typeface="Georgia"/>
              </a:rPr>
              <a:t>How does it work?</a:t>
            </a:r>
          </a:p>
          <a:p>
            <a:pPr marL="342934" indent="-342934" eaLnBrk="1" latinLnBrk="1" hangingPunct="1"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A set of training examples is given: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{(x, d)*}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where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x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 is the input and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d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 the target output [supervised learning]</a:t>
            </a:r>
          </a:p>
          <a:p>
            <a:pPr marL="800180" lvl="1" indent="-342934" eaLnBrk="1" latinLnBrk="1" hangingPunct="1">
              <a:buFontTx/>
              <a:buAutoNum type="arabicPeriod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457246" lvl="1" indent="0" eaLnBrk="1" latinLnBrk="1" hangingPunct="1">
              <a:buNone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2. Examples are presented to the network.</a:t>
            </a: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For each example, the network gives an output </a:t>
            </a:r>
            <a:r>
              <a:rPr lang="en-US" sz="2000" i="1" dirty="0">
                <a:latin typeface="Georgia" panose="02040502050405020303" pitchFamily="18" charset="0"/>
                <a:ea typeface="굴림" charset="-127"/>
              </a:rPr>
              <a:t>y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.</a:t>
            </a: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If there is an error, the decision boundary/line is moved in order to correct the output error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.</a:t>
            </a:r>
          </a:p>
          <a:p>
            <a:pPr marL="1257380" lvl="2" indent="-342934" latinLnBrk="1">
              <a:defRPr/>
            </a:pP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We adjust the boundary using </a:t>
            </a:r>
            <a:r>
              <a:rPr lang="en-US" sz="2000" b="1" dirty="0" smtClean="0">
                <a:latin typeface="Georgia" panose="02040502050405020303" pitchFamily="18" charset="0"/>
                <a:ea typeface="굴림" charset="-127"/>
              </a:rPr>
              <a:t>Gradient Descent</a:t>
            </a:r>
            <a:endParaRPr lang="en-US" sz="2000" b="1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endParaRPr lang="en-US" sz="2000" dirty="0">
              <a:latin typeface="Georgia" panose="02040502050405020303" pitchFamily="18" charset="0"/>
              <a:ea typeface="굴림" charset="-127"/>
            </a:endParaRPr>
          </a:p>
          <a:p>
            <a:pPr marL="800180" lvl="1" indent="-342934" eaLnBrk="1" latinLnBrk="1" hangingPunct="1">
              <a:buFontTx/>
              <a:buAutoNum type="arabicPeriod" startAt="3"/>
              <a:defRPr/>
            </a:pP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When 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the error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has reached a </a:t>
            </a:r>
            <a:r>
              <a:rPr lang="en-US" sz="2000" dirty="0" smtClean="0">
                <a:latin typeface="Georgia" panose="02040502050405020303" pitchFamily="18" charset="0"/>
                <a:ea typeface="굴림" charset="-127"/>
              </a:rPr>
              <a:t>minimum threshold, </a:t>
            </a:r>
            <a:r>
              <a:rPr lang="en-US" sz="2000" dirty="0">
                <a:latin typeface="Georgia" panose="02040502050405020303" pitchFamily="18" charset="0"/>
                <a:ea typeface="굴림" charset="-127"/>
              </a:rPr>
              <a:t>Stop learning.</a:t>
            </a:r>
            <a:endParaRPr lang="en-US" sz="2400" b="1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04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REFRESHER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1761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167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Gradient Descent is an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iterative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process that we use to pick our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see it as almost a guess and check – do these sets of coefficients minimize the error between my guess and the true point? If no, then keep looking for better coefficients. If yes, then stop!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y-axis represents the residuals AKA the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cost function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 and the x-axis represents our parameters for the decision boundary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Notice how there is only </a:t>
            </a:r>
            <a:r>
              <a:rPr lang="en-US" sz="2000" b="1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one</a:t>
            </a:r>
            <a:r>
              <a:rPr lang="en-US" sz="2000" dirty="0" smtClean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point that minimizes the cost function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13" y="3584901"/>
            <a:ext cx="11029436" cy="36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89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2115799" cy="69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" name="Shape 716"/>
          <p:cNvSpPr txBox="1"/>
          <p:nvPr/>
        </p:nvSpPr>
        <p:spPr>
          <a:xfrm>
            <a:off x="635001" y="1292774"/>
            <a:ext cx="11784860" cy="2577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A </a:t>
            </a:r>
            <a:r>
              <a:rPr lang="en-US" sz="1800" dirty="0">
                <a:latin typeface="Georgia" panose="02040502050405020303" pitchFamily="18" charset="0"/>
              </a:rPr>
              <a:t>random linear solution is provided as a starting point (usually a "flat" line or </a:t>
            </a:r>
            <a:r>
              <a:rPr lang="en-US" sz="1800" dirty="0" smtClean="0">
                <a:latin typeface="Georgia" panose="02040502050405020303" pitchFamily="18" charset="0"/>
              </a:rPr>
              <a:t>solution)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The </a:t>
            </a:r>
            <a:r>
              <a:rPr lang="en-US" sz="1800" dirty="0">
                <a:latin typeface="Georgia" panose="02040502050405020303" pitchFamily="18" charset="0"/>
              </a:rPr>
              <a:t>solver then attempts to find a next step: we take a step in any direction and measure each </a:t>
            </a:r>
            <a:r>
              <a:rPr lang="en-US" sz="1800" dirty="0" smtClean="0">
                <a:latin typeface="Georgia" panose="02040502050405020303" pitchFamily="18" charset="0"/>
              </a:rPr>
              <a:t>performance.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If </a:t>
            </a:r>
            <a:r>
              <a:rPr lang="en-US" sz="1800" dirty="0">
                <a:latin typeface="Georgia" panose="02040502050405020303" pitchFamily="18" charset="0"/>
              </a:rPr>
              <a:t>the solver finds a better solution (optimizing toward a metric such as mean squared error), this is the new starting </a:t>
            </a:r>
            <a:r>
              <a:rPr lang="en-US" sz="1800" dirty="0" smtClean="0">
                <a:latin typeface="Georgia" panose="02040502050405020303" pitchFamily="18" charset="0"/>
              </a:rPr>
              <a:t>point.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 smtClean="0">
              <a:latin typeface="Georgia" panose="02040502050405020303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latin typeface="Georgia" panose="02040502050405020303" pitchFamily="18" charset="0"/>
              </a:rPr>
              <a:t>Repeat </a:t>
            </a:r>
            <a:r>
              <a:rPr lang="en-US" sz="1800" dirty="0">
                <a:latin typeface="Georgia" panose="02040502050405020303" pitchFamily="18" charset="0"/>
              </a:rPr>
              <a:t>these steps until the performance is optimized and no "next steps" perform better. The size of the steps will shrink over time.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0" y="4064296"/>
            <a:ext cx="9178852" cy="303807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090734" y="5583331"/>
            <a:ext cx="1154097" cy="9933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84528" y="4438835"/>
            <a:ext cx="2396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eorgia" panose="02040502050405020303" pitchFamily="18" charset="0"/>
              </a:rPr>
              <a:t>Because we’ve minimized the residuals at this point, the set of parameters we use to define our decision boundary are here!</a:t>
            </a:r>
            <a:endParaRPr lang="en-US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2473324"/>
            <a:ext cx="55340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14"/>
          <p:cNvSpPr/>
          <p:nvPr/>
        </p:nvSpPr>
        <p:spPr>
          <a:xfrm>
            <a:off x="634999" y="736600"/>
            <a:ext cx="123699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GRADIENT DESCENT</a:t>
            </a:r>
          </a:p>
        </p:txBody>
      </p:sp>
      <p:sp>
        <p:nvSpPr>
          <p:cNvPr id="6" name="Shape 716"/>
          <p:cNvSpPr txBox="1"/>
          <p:nvPr/>
        </p:nvSpPr>
        <p:spPr>
          <a:xfrm>
            <a:off x="635001" y="1292774"/>
            <a:ext cx="11810999" cy="10683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Georgia" panose="02040502050405020303" pitchFamily="18" charset="0"/>
              </a:rPr>
              <a:t>Neural Nets (with at least one hidden layer) may have </a:t>
            </a:r>
            <a:r>
              <a:rPr lang="en-US" sz="1800" b="1" dirty="0" smtClean="0">
                <a:latin typeface="Georgia" panose="02040502050405020303" pitchFamily="18" charset="0"/>
              </a:rPr>
              <a:t>many solutions </a:t>
            </a:r>
            <a:r>
              <a:rPr lang="en-US" sz="1800" dirty="0" smtClean="0">
                <a:latin typeface="Georgia" panose="02040502050405020303" pitchFamily="18" charset="0"/>
              </a:rPr>
              <a:t>for the cost function</a:t>
            </a:r>
          </a:p>
          <a:p>
            <a:endParaRPr lang="en-US" sz="1800" dirty="0" smtClean="0"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Georgia" panose="02040502050405020303" pitchFamily="18" charset="0"/>
              </a:rPr>
              <a:t>Set your iterations as high as you can (without breaking your computer) to converge to the global minimum</a:t>
            </a:r>
            <a:endParaRPr lang="en-US" sz="1800" dirty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97800" y="3651250"/>
            <a:ext cx="990600" cy="274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823912" y="3419673"/>
            <a:ext cx="3581400" cy="99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52937" y="321003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09525" y="4310261"/>
            <a:ext cx="3581400" cy="99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67125" y="423406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30400" y="3497361"/>
            <a:ext cx="3726699" cy="6110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5707" y="3328707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 minimum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35200" y="4990341"/>
            <a:ext cx="32873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0888" y="4829338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Global Optimum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826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BACK </a:t>
            </a: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PROPAGATION</a:t>
            </a:r>
            <a:b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WALKTHROUGH</a:t>
            </a:r>
            <a:endParaRPr lang="en-US" sz="9600" b="1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744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86E2CD6-0D09-43F3-8E7B-B8BA33E0E01C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31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2016354" y="1405528"/>
            <a:ext cx="9168263" cy="75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Consider the following example: (two classes: Red and Green</a:t>
            </a: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)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How can we find a decision boundary to separate them?</a:t>
            </a:r>
            <a:endParaRPr kumimoji="1" lang="en-US" sz="2129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39941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39946" name="그룹 9"/>
          <p:cNvGrpSpPr>
            <a:grpSpLocks/>
          </p:cNvGrpSpPr>
          <p:nvPr/>
        </p:nvGrpSpPr>
        <p:grpSpPr bwMode="auto">
          <a:xfrm>
            <a:off x="8024253" y="4868899"/>
            <a:ext cx="2737798" cy="1691878"/>
            <a:chOff x="5715807" y="3644108"/>
            <a:chExt cx="2571763" cy="1590494"/>
          </a:xfrm>
        </p:grpSpPr>
        <p:grpSp>
          <p:nvGrpSpPr>
            <p:cNvPr id="3994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3995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995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995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5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3996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3996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3996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3996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39966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3996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3995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9951" name="순서도: 논리합 12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39952" name="직선 화살표 연결선 13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95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3994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994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041266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0C4AE79-45D5-45CB-9FAD-C55F156B6C78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32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895539" y="1298520"/>
            <a:ext cx="10940862" cy="108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Random Initialization of perceptron </a:t>
            </a: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weights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Calculate your error and use gradient descent to figure out how to adjust your line (aka adjust the weights) in order to decrease the error</a:t>
            </a:r>
            <a:endParaRPr kumimoji="1" lang="en-US" sz="2129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40965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66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67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2445549" y="2676963"/>
            <a:ext cx="1946883" cy="397657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40971" name="그룹 10"/>
          <p:cNvGrpSpPr>
            <a:grpSpLocks/>
          </p:cNvGrpSpPr>
          <p:nvPr/>
        </p:nvGrpSpPr>
        <p:grpSpPr bwMode="auto">
          <a:xfrm>
            <a:off x="8100303" y="4564698"/>
            <a:ext cx="2737798" cy="1691878"/>
            <a:chOff x="5715807" y="3644108"/>
            <a:chExt cx="2571763" cy="1590494"/>
          </a:xfrm>
        </p:grpSpPr>
        <p:grpSp>
          <p:nvGrpSpPr>
            <p:cNvPr id="40974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0979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0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1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0982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0983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4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5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6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0987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0988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0989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0990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0991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0992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0975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0976" name="순서도: 논리합 13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0977" name="직선 화살표 연결선 14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978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0972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0973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4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2946526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55CBD29-02F4-4861-A68C-CE31F6BF747A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33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1854200" y="1273788"/>
            <a:ext cx="10515600" cy="75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Calculate error of new line</a:t>
            </a:r>
          </a:p>
          <a:p>
            <a:pPr marL="342900" indent="-3429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Using Gradient Descent, adjust the line towards where the </a:t>
            </a:r>
            <a:r>
              <a:rPr kumimoji="1" lang="en-US" sz="2129" b="1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error is decreasing</a:t>
            </a:r>
            <a:endParaRPr kumimoji="1" lang="en-US" sz="2129" b="1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  <p:sp>
        <p:nvSpPr>
          <p:cNvPr id="41989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1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 flipH="1">
            <a:off x="4149072" y="2433603"/>
            <a:ext cx="1460162" cy="421993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3824591" y="4706656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1996" name="그룹 11"/>
          <p:cNvGrpSpPr>
            <a:grpSpLocks/>
          </p:cNvGrpSpPr>
          <p:nvPr/>
        </p:nvGrpSpPr>
        <p:grpSpPr bwMode="auto">
          <a:xfrm>
            <a:off x="7872153" y="4564698"/>
            <a:ext cx="2737798" cy="1691878"/>
            <a:chOff x="5715807" y="3644108"/>
            <a:chExt cx="2571763" cy="1590494"/>
          </a:xfrm>
        </p:grpSpPr>
        <p:grpSp>
          <p:nvGrpSpPr>
            <p:cNvPr id="4199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200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200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200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0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201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201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201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201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2016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201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200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2001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2002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0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199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199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69527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04A5E1B-2B20-44C3-8504-F61531B72CE8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34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5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 flipH="1">
            <a:off x="4149072" y="2433603"/>
            <a:ext cx="1460162" cy="4219936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5528113" y="4706657"/>
            <a:ext cx="81120" cy="48672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3020" name="그룹 11"/>
          <p:cNvGrpSpPr>
            <a:grpSpLocks/>
          </p:cNvGrpSpPr>
          <p:nvPr/>
        </p:nvGrpSpPr>
        <p:grpSpPr bwMode="auto">
          <a:xfrm>
            <a:off x="7796103" y="4640747"/>
            <a:ext cx="2737798" cy="1691880"/>
            <a:chOff x="5715807" y="3644108"/>
            <a:chExt cx="2571763" cy="1590495"/>
          </a:xfrm>
        </p:grpSpPr>
        <p:grpSp>
          <p:nvGrpSpPr>
            <p:cNvPr id="43023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3028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29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0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3031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3032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3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4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5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3036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3037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3038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3039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3040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3041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3024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3025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3026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027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3021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3022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1854200" y="1273788"/>
            <a:ext cx="9829800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Using Gradient Descent, move the line towards where the </a:t>
            </a:r>
            <a:r>
              <a:rPr kumimoji="1" lang="en-US" sz="2129" b="1" kern="1200" dirty="0" smtClean="0">
                <a:latin typeface="Georgia" panose="02040502050405020303" pitchFamily="18" charset="0"/>
                <a:ea typeface="굴림" charset="-127"/>
                <a:cs typeface="+mn-cs"/>
              </a:rPr>
              <a:t>error is decreasing</a:t>
            </a:r>
            <a:endParaRPr kumimoji="1" lang="en-US" sz="2129" b="1" kern="1200" dirty="0">
              <a:latin typeface="Georgia" panose="02040502050405020303" pitchFamily="18" charset="0"/>
              <a:ea typeface="굴림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121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A50D78F-11AA-4E67-8AA7-2FC78A2344FD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35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37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38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39" name="Oval 7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1" name="Oval 10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4042" name="Line 11"/>
          <p:cNvSpPr>
            <a:spLocks noChangeShapeType="1"/>
          </p:cNvSpPr>
          <p:nvPr/>
        </p:nvSpPr>
        <p:spPr bwMode="auto">
          <a:xfrm flipH="1">
            <a:off x="3418990" y="3082564"/>
            <a:ext cx="5274498" cy="211081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7233326" y="2514723"/>
            <a:ext cx="162240" cy="48672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4044" name="그룹 11"/>
          <p:cNvGrpSpPr>
            <a:grpSpLocks/>
          </p:cNvGrpSpPr>
          <p:nvPr/>
        </p:nvGrpSpPr>
        <p:grpSpPr bwMode="auto">
          <a:xfrm>
            <a:off x="7796103" y="4564698"/>
            <a:ext cx="2737798" cy="1691878"/>
            <a:chOff x="5715807" y="3644108"/>
            <a:chExt cx="2571763" cy="1590494"/>
          </a:xfrm>
        </p:grpSpPr>
        <p:grpSp>
          <p:nvGrpSpPr>
            <p:cNvPr id="44047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4052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3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4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4055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4056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7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8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59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4060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4061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4062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4063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4064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4065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4048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4049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4050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051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4045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4046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992629" y="1484735"/>
            <a:ext cx="9168263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Apply Iteratively Perceptron Training Rule on the different examples:</a:t>
            </a:r>
          </a:p>
        </p:txBody>
      </p:sp>
    </p:spTree>
    <p:extLst>
      <p:ext uri="{BB962C8B-B14F-4D97-AF65-F5344CB8AC3E}">
        <p14:creationId xmlns:p14="http://schemas.microsoft.com/office/powerpoint/2010/main" val="2146785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07F8AEA-CDD5-45B7-9BDF-6DA1D39F1126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36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1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2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3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4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5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6" name="Line 9"/>
          <p:cNvSpPr>
            <a:spLocks noChangeShapeType="1"/>
          </p:cNvSpPr>
          <p:nvPr/>
        </p:nvSpPr>
        <p:spPr bwMode="auto">
          <a:xfrm flipH="1">
            <a:off x="5203633" y="3082564"/>
            <a:ext cx="3489855" cy="357097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5067" name="Line 10"/>
          <p:cNvSpPr>
            <a:spLocks noChangeShapeType="1"/>
          </p:cNvSpPr>
          <p:nvPr/>
        </p:nvSpPr>
        <p:spPr bwMode="auto">
          <a:xfrm>
            <a:off x="3824591" y="4625536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5068" name="그룹 11"/>
          <p:cNvGrpSpPr>
            <a:grpSpLocks/>
          </p:cNvGrpSpPr>
          <p:nvPr/>
        </p:nvGrpSpPr>
        <p:grpSpPr bwMode="auto">
          <a:xfrm>
            <a:off x="7948203" y="4564698"/>
            <a:ext cx="2737798" cy="1691878"/>
            <a:chOff x="5715807" y="3644108"/>
            <a:chExt cx="2571763" cy="1590494"/>
          </a:xfrm>
        </p:grpSpPr>
        <p:grpSp>
          <p:nvGrpSpPr>
            <p:cNvPr id="45071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0"/>
              <a:chOff x="3125788" y="3303588"/>
              <a:chExt cx="4116387" cy="2778720"/>
            </a:xfrm>
          </p:grpSpPr>
          <p:sp>
            <p:nvSpPr>
              <p:cNvPr id="45076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77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78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5079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4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5080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1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2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3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3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5084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5085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0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5086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5087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2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5088" name="Rectangle 39"/>
              <p:cNvSpPr>
                <a:spLocks noChangeArrowheads="1"/>
              </p:cNvSpPr>
              <p:nvPr/>
            </p:nvSpPr>
            <p:spPr bwMode="auto">
              <a:xfrm>
                <a:off x="5397500" y="4229099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5089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5072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5073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5074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5075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5069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5070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992629" y="1484735"/>
            <a:ext cx="9168263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Apply Iteratively Perceptron Training Rule on the different examples:</a:t>
            </a:r>
          </a:p>
        </p:txBody>
      </p:sp>
    </p:spTree>
    <p:extLst>
      <p:ext uri="{BB962C8B-B14F-4D97-AF65-F5344CB8AC3E}">
        <p14:creationId xmlns:p14="http://schemas.microsoft.com/office/powerpoint/2010/main" val="2477060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20D8929-7802-4398-9E18-29DA83FEED86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37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5060" name="Rectangle 3"/>
          <p:cNvSpPr>
            <a:spLocks noChangeArrowheads="1"/>
          </p:cNvSpPr>
          <p:nvPr/>
        </p:nvSpPr>
        <p:spPr bwMode="auto">
          <a:xfrm>
            <a:off x="2761326" y="1435390"/>
            <a:ext cx="6825920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129" kern="1200" dirty="0">
                <a:latin typeface="Georgia" panose="02040502050405020303" pitchFamily="18" charset="0"/>
                <a:ea typeface="굴림"/>
                <a:cs typeface="+mn-cs"/>
              </a:rPr>
              <a:t>All examples are correctly classified … stop Learning </a:t>
            </a:r>
          </a:p>
        </p:txBody>
      </p:sp>
      <p:sp>
        <p:nvSpPr>
          <p:cNvPr id="46085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86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87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88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89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 flipH="1">
            <a:off x="3824591" y="3082564"/>
            <a:ext cx="4868897" cy="300313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 flipV="1">
            <a:off x="5203633" y="5680098"/>
            <a:ext cx="243360" cy="40560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grpSp>
        <p:nvGrpSpPr>
          <p:cNvPr id="46092" name="그룹 11"/>
          <p:cNvGrpSpPr>
            <a:grpSpLocks/>
          </p:cNvGrpSpPr>
          <p:nvPr/>
        </p:nvGrpSpPr>
        <p:grpSpPr bwMode="auto">
          <a:xfrm>
            <a:off x="7720053" y="4640747"/>
            <a:ext cx="2737798" cy="1691880"/>
            <a:chOff x="5715807" y="3644108"/>
            <a:chExt cx="2571763" cy="1590495"/>
          </a:xfrm>
        </p:grpSpPr>
        <p:grpSp>
          <p:nvGrpSpPr>
            <p:cNvPr id="46095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6100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1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2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6103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6104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5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6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7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6108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6109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6110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6111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6112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6113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6096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6097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6098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099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6093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6094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2333626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9132889" y="6648469"/>
            <a:ext cx="2028003" cy="48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129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90945" indent="-304209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98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216838" indent="-243368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703573" indent="-243368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703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190308" indent="-243368" latinLnBrk="1">
              <a:spcBef>
                <a:spcPct val="20000"/>
              </a:spcBef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67704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3163778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650513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4137249" indent="-243368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9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2A032B1-8AA5-498E-B150-A619F852261A}" type="slidenum">
              <a:rPr lang="en-GB" altLang="ko-KR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38</a:t>
            </a:fld>
            <a:endParaRPr lang="en-GB" altLang="ko-KR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197635" name="Rectangle 3"/>
          <p:cNvSpPr>
            <a:spLocks noChangeArrowheads="1"/>
          </p:cNvSpPr>
          <p:nvPr/>
        </p:nvSpPr>
        <p:spPr bwMode="auto">
          <a:xfrm>
            <a:off x="2932270" y="1374020"/>
            <a:ext cx="7870341" cy="42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7354" tIns="48677" rIns="97354" bIns="48677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The straight line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1</a:t>
            </a:r>
            <a:r>
              <a:rPr kumimoji="1" lang="en-US" sz="2129" i="1" kern="1200" dirty="0">
                <a:latin typeface="Georgia" panose="02040502050405020303" pitchFamily="18" charset="0"/>
                <a:ea typeface="굴림" charset="-127"/>
                <a:cs typeface="+mn-cs"/>
              </a:rPr>
              <a:t>x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+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2</a:t>
            </a:r>
            <a:r>
              <a:rPr kumimoji="1" lang="en-US" sz="2129" i="1" kern="1200" dirty="0">
                <a:latin typeface="Georgia" panose="02040502050405020303" pitchFamily="18" charset="0"/>
                <a:ea typeface="굴림" charset="-127"/>
                <a:cs typeface="+mn-cs"/>
              </a:rPr>
              <a:t>y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 + w</a:t>
            </a:r>
            <a:r>
              <a:rPr kumimoji="1" lang="en-US" sz="2129" kern="1200" baseline="-25000" dirty="0">
                <a:latin typeface="Georgia" panose="02040502050405020303" pitchFamily="18" charset="0"/>
                <a:ea typeface="굴림" charset="-127"/>
                <a:cs typeface="+mn-cs"/>
              </a:rPr>
              <a:t>0</a:t>
            </a:r>
            <a:r>
              <a:rPr kumimoji="1" lang="en-US" sz="2129" kern="1200" dirty="0">
                <a:latin typeface="Georgia" panose="02040502050405020303" pitchFamily="18" charset="0"/>
                <a:ea typeface="굴림" charset="-127"/>
                <a:cs typeface="+mn-cs"/>
              </a:rPr>
              <a:t>=0 separates the two classes</a:t>
            </a:r>
          </a:p>
        </p:txBody>
      </p:sp>
      <p:sp>
        <p:nvSpPr>
          <p:cNvPr id="47109" name="Line 4"/>
          <p:cNvSpPr>
            <a:spLocks noChangeShapeType="1"/>
          </p:cNvSpPr>
          <p:nvPr/>
        </p:nvSpPr>
        <p:spPr bwMode="auto">
          <a:xfrm flipV="1">
            <a:off x="6095954" y="2514723"/>
            <a:ext cx="0" cy="39765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0" name="Line 5"/>
          <p:cNvSpPr>
            <a:spLocks noChangeShapeType="1"/>
          </p:cNvSpPr>
          <p:nvPr/>
        </p:nvSpPr>
        <p:spPr bwMode="auto">
          <a:xfrm>
            <a:off x="2932270" y="4301056"/>
            <a:ext cx="673466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1" name="Oval 6"/>
          <p:cNvSpPr>
            <a:spLocks noChangeArrowheads="1"/>
          </p:cNvSpPr>
          <p:nvPr/>
        </p:nvSpPr>
        <p:spPr bwMode="auto">
          <a:xfrm>
            <a:off x="5446993" y="5274498"/>
            <a:ext cx="405601" cy="324480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2" name="Oval 7"/>
          <p:cNvSpPr>
            <a:spLocks noChangeArrowheads="1"/>
          </p:cNvSpPr>
          <p:nvPr/>
        </p:nvSpPr>
        <p:spPr bwMode="auto">
          <a:xfrm>
            <a:off x="7314446" y="3082564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3" name="Oval 8"/>
          <p:cNvSpPr>
            <a:spLocks noChangeArrowheads="1"/>
          </p:cNvSpPr>
          <p:nvPr/>
        </p:nvSpPr>
        <p:spPr bwMode="auto">
          <a:xfrm>
            <a:off x="4067951" y="5193378"/>
            <a:ext cx="405601" cy="3244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7354" tIns="48677" rIns="97354" bIns="48677" anchor="ctr"/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ko-KR" altLang="en-US" sz="1916" kern="120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sp>
        <p:nvSpPr>
          <p:cNvPr id="47114" name="Line 9"/>
          <p:cNvSpPr>
            <a:spLocks noChangeShapeType="1"/>
          </p:cNvSpPr>
          <p:nvPr/>
        </p:nvSpPr>
        <p:spPr bwMode="auto">
          <a:xfrm flipH="1">
            <a:off x="3824591" y="3082564"/>
            <a:ext cx="4868897" cy="3003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7354" tIns="48677" rIns="97354" bIns="48677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en-US" sz="1916" kern="1200">
              <a:latin typeface="굴림" panose="020B0600000101010101" pitchFamily="34" charset="-127"/>
              <a:ea typeface="굴림" panose="020B0600000101010101" pitchFamily="34" charset="-127"/>
              <a:cs typeface="+mn-cs"/>
            </a:endParaRPr>
          </a:p>
        </p:txBody>
      </p:sp>
      <p:sp>
        <p:nvSpPr>
          <p:cNvPr id="47115" name="Text Box 10"/>
          <p:cNvSpPr txBox="1">
            <a:spLocks noChangeArrowheads="1"/>
          </p:cNvSpPr>
          <p:nvPr/>
        </p:nvSpPr>
        <p:spPr bwMode="auto">
          <a:xfrm rot="-1987594">
            <a:off x="5690354" y="3975207"/>
            <a:ext cx="3246495" cy="39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1</a:t>
            </a:r>
            <a:r>
              <a:rPr lang="en-US" altLang="ko-KR" sz="1916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x</a:t>
            </a:r>
            <a:r>
              <a:rPr lang="en-US" altLang="ko-KR" sz="1916" i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1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+ </a:t>
            </a: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2</a:t>
            </a:r>
            <a:r>
              <a:rPr lang="en-US" altLang="ko-KR" sz="1916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x</a:t>
            </a:r>
            <a:r>
              <a:rPr lang="en-US" altLang="ko-KR" sz="1916" i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2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+</a:t>
            </a:r>
            <a:r>
              <a:rPr lang="en-US" altLang="ko-KR" sz="1916" b="1" i="1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W</a:t>
            </a:r>
            <a:r>
              <a:rPr lang="en-US" altLang="ko-KR" sz="1916" b="1" kern="1200" baseline="-250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0</a:t>
            </a:r>
            <a:r>
              <a:rPr lang="en-US" altLang="ko-KR" sz="1916" kern="1200" dirty="0">
                <a:solidFill>
                  <a:srgbClr val="000000"/>
                </a:solidFill>
                <a:latin typeface="굴림" panose="020B0600000101010101" pitchFamily="34" charset="-127"/>
                <a:cs typeface="+mn-cs"/>
              </a:rPr>
              <a:t> = 0</a:t>
            </a:r>
            <a:endParaRPr lang="en-GB" altLang="ko-KR" sz="1916" kern="1200" dirty="0">
              <a:solidFill>
                <a:srgbClr val="000000"/>
              </a:solidFill>
              <a:latin typeface="굴림" panose="020B0600000101010101" pitchFamily="34" charset="-127"/>
              <a:cs typeface="+mn-cs"/>
            </a:endParaRPr>
          </a:p>
        </p:txBody>
      </p:sp>
      <p:grpSp>
        <p:nvGrpSpPr>
          <p:cNvPr id="47116" name="그룹 11"/>
          <p:cNvGrpSpPr>
            <a:grpSpLocks/>
          </p:cNvGrpSpPr>
          <p:nvPr/>
        </p:nvGrpSpPr>
        <p:grpSpPr bwMode="auto">
          <a:xfrm>
            <a:off x="7720053" y="4640747"/>
            <a:ext cx="2737798" cy="1691880"/>
            <a:chOff x="5715807" y="3644108"/>
            <a:chExt cx="2571763" cy="1590495"/>
          </a:xfrm>
        </p:grpSpPr>
        <p:grpSp>
          <p:nvGrpSpPr>
            <p:cNvPr id="47119" name="그룹 34"/>
            <p:cNvGrpSpPr>
              <a:grpSpLocks/>
            </p:cNvGrpSpPr>
            <p:nvPr/>
          </p:nvGrpSpPr>
          <p:grpSpPr bwMode="auto">
            <a:xfrm>
              <a:off x="5715807" y="3786982"/>
              <a:ext cx="2312200" cy="1447621"/>
              <a:chOff x="3125788" y="3303588"/>
              <a:chExt cx="4116387" cy="2778722"/>
            </a:xfrm>
          </p:grpSpPr>
          <p:sp>
            <p:nvSpPr>
              <p:cNvPr id="47124" name="Oval 27"/>
              <p:cNvSpPr>
                <a:spLocks noChangeArrowheads="1"/>
              </p:cNvSpPr>
              <p:nvPr/>
            </p:nvSpPr>
            <p:spPr bwMode="auto">
              <a:xfrm>
                <a:off x="3643313" y="5197475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5" name="Oval 28"/>
              <p:cNvSpPr>
                <a:spLocks noChangeArrowheads="1"/>
              </p:cNvSpPr>
              <p:nvPr/>
            </p:nvSpPr>
            <p:spPr bwMode="auto">
              <a:xfrm>
                <a:off x="3582988" y="3430588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6" name="Text Box 29"/>
              <p:cNvSpPr txBox="1">
                <a:spLocks noChangeArrowheads="1"/>
              </p:cNvSpPr>
              <p:nvPr/>
            </p:nvSpPr>
            <p:spPr bwMode="auto">
              <a:xfrm>
                <a:off x="3125788" y="3303588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7127" name="Text Box 30"/>
              <p:cNvSpPr txBox="1">
                <a:spLocks noChangeArrowheads="1"/>
              </p:cNvSpPr>
              <p:nvPr/>
            </p:nvSpPr>
            <p:spPr bwMode="auto">
              <a:xfrm>
                <a:off x="3186114" y="5072063"/>
                <a:ext cx="596869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7128" name="Oval 31"/>
              <p:cNvSpPr>
                <a:spLocks noChangeArrowheads="1"/>
              </p:cNvSpPr>
              <p:nvPr/>
            </p:nvSpPr>
            <p:spPr bwMode="auto">
              <a:xfrm>
                <a:off x="5260975" y="4116388"/>
                <a:ext cx="762000" cy="6096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7354" tIns="48677" rIns="97354" bIns="48677" anchor="ctr"/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490" kern="1200">
                  <a:solidFill>
                    <a:srgbClr val="000000"/>
                  </a:solidFill>
                  <a:latin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29" name="Line 32"/>
              <p:cNvSpPr>
                <a:spLocks noChangeShapeType="1"/>
              </p:cNvSpPr>
              <p:nvPr/>
            </p:nvSpPr>
            <p:spPr bwMode="auto">
              <a:xfrm>
                <a:off x="3659188" y="3582988"/>
                <a:ext cx="16779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0" name="Line 33"/>
              <p:cNvSpPr>
                <a:spLocks noChangeShapeType="1"/>
              </p:cNvSpPr>
              <p:nvPr/>
            </p:nvSpPr>
            <p:spPr bwMode="auto">
              <a:xfrm>
                <a:off x="6022975" y="4421188"/>
                <a:ext cx="1219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1" name="Text Box 34"/>
              <p:cNvSpPr txBox="1">
                <a:spLocks noChangeArrowheads="1"/>
              </p:cNvSpPr>
              <p:nvPr/>
            </p:nvSpPr>
            <p:spPr bwMode="auto">
              <a:xfrm>
                <a:off x="4727573" y="5491165"/>
                <a:ext cx="1007023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=1</a:t>
                </a:r>
              </a:p>
            </p:txBody>
          </p:sp>
          <p:sp>
            <p:nvSpPr>
              <p:cNvPr id="47132" name="Line 35"/>
              <p:cNvSpPr>
                <a:spLocks noChangeShapeType="1"/>
              </p:cNvSpPr>
              <p:nvPr/>
            </p:nvSpPr>
            <p:spPr bwMode="auto">
              <a:xfrm flipV="1">
                <a:off x="5032375" y="4725988"/>
                <a:ext cx="533400" cy="838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  <p:sp>
            <p:nvSpPr>
              <p:cNvPr id="47133" name="Text Box 36"/>
              <p:cNvSpPr txBox="1">
                <a:spLocks noChangeArrowheads="1"/>
              </p:cNvSpPr>
              <p:nvPr/>
            </p:nvSpPr>
            <p:spPr bwMode="auto">
              <a:xfrm>
                <a:off x="5245099" y="4995861"/>
                <a:ext cx="1221482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0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= ?</a:t>
                </a:r>
              </a:p>
            </p:txBody>
          </p:sp>
          <p:sp>
            <p:nvSpPr>
              <p:cNvPr id="47134" name="Text Box 37"/>
              <p:cNvSpPr txBox="1">
                <a:spLocks noChangeArrowheads="1"/>
              </p:cNvSpPr>
              <p:nvPr/>
            </p:nvSpPr>
            <p:spPr bwMode="auto">
              <a:xfrm>
                <a:off x="4252914" y="3471863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1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7135" name="Text Box 38"/>
              <p:cNvSpPr txBox="1">
                <a:spLocks noChangeArrowheads="1"/>
              </p:cNvSpPr>
              <p:nvPr/>
            </p:nvSpPr>
            <p:spPr bwMode="auto">
              <a:xfrm>
                <a:off x="3795714" y="4462461"/>
                <a:ext cx="1060638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W</a:t>
                </a:r>
                <a:r>
                  <a:rPr lang="en-US" altLang="ko-KR" sz="1490" kern="1200" baseline="-250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2</a:t>
                </a: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=?</a:t>
                </a:r>
              </a:p>
            </p:txBody>
          </p:sp>
          <p:sp>
            <p:nvSpPr>
              <p:cNvPr id="47136" name="Rectangle 39"/>
              <p:cNvSpPr>
                <a:spLocks noChangeArrowheads="1"/>
              </p:cNvSpPr>
              <p:nvPr/>
            </p:nvSpPr>
            <p:spPr bwMode="auto">
              <a:xfrm>
                <a:off x="5397500" y="4229100"/>
                <a:ext cx="513766" cy="59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7354" tIns="48677" rIns="97354" bIns="48677">
                <a:spAutoFit/>
              </a:bodyPr>
              <a:lstStyle>
                <a:lvl1pPr latinLnBrk="1">
                  <a:spcBef>
                    <a:spcPct val="20000"/>
                  </a:spcBef>
                  <a:spcAft>
                    <a:spcPct val="25000"/>
                  </a:spcAft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1pPr>
                <a:lvl2pPr marL="742950" indent="-285750" latinLnBrk="1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Times New Roman" panose="02020603050405020304" pitchFamily="18" charset="0"/>
                  <a:buChar char="■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2pPr>
                <a:lvl3pPr marL="1143000" indent="-228600" latinLnBrk="1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¢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3pPr>
                <a:lvl4pPr marL="1600200" indent="-228600" latinLnBrk="1">
                  <a:spcBef>
                    <a:spcPct val="20000"/>
                  </a:spcBef>
                  <a:buClr>
                    <a:schemeClr val="bg2"/>
                  </a:buClr>
                  <a:buSzPct val="50000"/>
                  <a:buFont typeface="Times New Roman" panose="02020603050405020304" pitchFamily="18" charset="0"/>
                  <a:buChar char="–"/>
                  <a:defRPr kumimoji="1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4pPr>
                <a:lvl5pPr marL="2057400" indent="-228600" latinLnBrk="1">
                  <a:spcBef>
                    <a:spcPct val="20000"/>
                  </a:spcBef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굴림" panose="020B0600000101010101" pitchFamily="34" charset="-127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ko-KR" sz="1490" kern="12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Σ</a:t>
                </a:r>
              </a:p>
            </p:txBody>
          </p:sp>
          <p:sp>
            <p:nvSpPr>
              <p:cNvPr id="47137" name="Line 40"/>
              <p:cNvSpPr>
                <a:spLocks noChangeShapeType="1"/>
              </p:cNvSpPr>
              <p:nvPr/>
            </p:nvSpPr>
            <p:spPr bwMode="auto">
              <a:xfrm flipV="1">
                <a:off x="3719513" y="4587875"/>
                <a:ext cx="1601787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97354" tIns="48677" rIns="97354" bIns="48677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1916" kern="1200">
                  <a:latin typeface="굴림" panose="020B0600000101010101" pitchFamily="34" charset="-127"/>
                  <a:ea typeface="굴림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47120" name="Text Box 29"/>
            <p:cNvSpPr txBox="1">
              <a:spLocks noChangeArrowheads="1"/>
            </p:cNvSpPr>
            <p:nvPr/>
          </p:nvSpPr>
          <p:spPr bwMode="auto">
            <a:xfrm>
              <a:off x="7644628" y="4072736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47121" name="순서도: 논리합 14"/>
            <p:cNvSpPr>
              <a:spLocks noChangeArrowheads="1"/>
            </p:cNvSpPr>
            <p:nvPr/>
          </p:nvSpPr>
          <p:spPr bwMode="auto">
            <a:xfrm>
              <a:off x="8001818" y="4215612"/>
              <a:ext cx="285752" cy="285752"/>
            </a:xfrm>
            <a:prstGeom prst="flowChartOr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916" kern="1200">
                <a:solidFill>
                  <a:srgbClr val="000000"/>
                </a:solidFill>
                <a:latin typeface="굴림" panose="020B0600000101010101" pitchFamily="34" charset="-127"/>
                <a:cs typeface="+mn-cs"/>
              </a:endParaRPr>
            </a:p>
          </p:txBody>
        </p:sp>
        <p:cxnSp>
          <p:nvCxnSpPr>
            <p:cNvPr id="47122" name="직선 화살표 연결선 15"/>
            <p:cNvCxnSpPr>
              <a:cxnSpLocks noChangeShapeType="1"/>
            </p:cNvCxnSpPr>
            <p:nvPr/>
          </p:nvCxnSpPr>
          <p:spPr bwMode="auto">
            <a:xfrm rot="5400000">
              <a:off x="8002612" y="4071942"/>
              <a:ext cx="285752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123" name="Text Box 29"/>
            <p:cNvSpPr txBox="1">
              <a:spLocks noChangeArrowheads="1"/>
            </p:cNvSpPr>
            <p:nvPr/>
          </p:nvSpPr>
          <p:spPr bwMode="auto">
            <a:xfrm>
              <a:off x="8001818" y="3644108"/>
              <a:ext cx="275034" cy="30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7354" tIns="48677" rIns="97354" bIns="48677">
              <a:spAutoFit/>
            </a:bodyPr>
            <a:lstStyle>
              <a:lvl1pPr latinLnBrk="1">
                <a:spcBef>
                  <a:spcPct val="20000"/>
                </a:spcBef>
                <a:spcAft>
                  <a:spcPct val="25000"/>
                </a:spcAft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1pPr>
              <a:lvl2pPr marL="742950" indent="-285750" latinLnBrk="1">
                <a:spcBef>
                  <a:spcPct val="20000"/>
                </a:spcBef>
                <a:buClr>
                  <a:schemeClr val="bg2"/>
                </a:buClr>
                <a:buSzPct val="75000"/>
                <a:buFont typeface="Times New Roman" panose="02020603050405020304" pitchFamily="18" charset="0"/>
                <a:buChar char="■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2pPr>
              <a:lvl3pPr marL="1143000" indent="-228600" latinLnBrk="1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anose="05000000000000000000" pitchFamily="2" charset="2"/>
                <a:buChar char="¢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3pPr>
              <a:lvl4pPr marL="1600200" indent="-228600" latinLnBrk="1">
                <a:spcBef>
                  <a:spcPct val="20000"/>
                </a:spcBef>
                <a:buClr>
                  <a:schemeClr val="bg2"/>
                </a:buClr>
                <a:buSzPct val="50000"/>
                <a:buFont typeface="Times New Roman" panose="02020603050405020304" pitchFamily="18" charset="0"/>
                <a:buChar char="–"/>
                <a:defRPr kumimoji="1" sz="16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4pPr>
              <a:lvl5pPr marL="2057400" indent="-228600" latinLnBrk="1">
                <a:spcBef>
                  <a:spcPct val="20000"/>
                </a:spcBef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34" charset="-127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90" kern="1200">
                  <a:solidFill>
                    <a:srgbClr val="000000"/>
                  </a:solidFill>
                  <a:cs typeface="Times New Roman" panose="02020603050405020304" pitchFamily="18" charset="0"/>
                </a:rPr>
                <a:t>d</a:t>
              </a:r>
            </a:p>
          </p:txBody>
        </p:sp>
      </p:grpSp>
      <p:sp>
        <p:nvSpPr>
          <p:cNvPr id="47117" name="Text Box 29"/>
          <p:cNvSpPr txBox="1">
            <a:spLocks noChangeArrowheads="1"/>
          </p:cNvSpPr>
          <p:nvPr/>
        </p:nvSpPr>
        <p:spPr bwMode="auto">
          <a:xfrm>
            <a:off x="9621299" y="4108396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7118" name="Text Box 30"/>
          <p:cNvSpPr txBox="1">
            <a:spLocks noChangeArrowheads="1"/>
          </p:cNvSpPr>
          <p:nvPr/>
        </p:nvSpPr>
        <p:spPr bwMode="auto">
          <a:xfrm>
            <a:off x="6121305" y="2433603"/>
            <a:ext cx="356910" cy="32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354" tIns="48677" rIns="97354" bIns="48677">
            <a:spAutoFit/>
          </a:bodyPr>
          <a:lstStyle>
            <a:lvl1pPr latinLnBrk="1">
              <a:spcBef>
                <a:spcPct val="20000"/>
              </a:spcBef>
              <a:spcAft>
                <a:spcPct val="2500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SzPct val="75000"/>
              <a:buFont typeface="Times New Roman" panose="02020603050405020304" pitchFamily="18" charset="0"/>
              <a:buChar char="■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¢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bg2"/>
              </a:buClr>
              <a:buSzPct val="50000"/>
              <a:buFont typeface="Times New Roman" panose="02020603050405020304" pitchFamily="18" charset="0"/>
              <a:buChar char="–"/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1490" kern="1200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en-US" altLang="ko-KR" sz="1490" kern="1200" baseline="-2500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5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BACK PROPAGATION</a:t>
            </a:r>
          </a:p>
        </p:txBody>
      </p:sp>
    </p:spTree>
    <p:extLst>
      <p:ext uri="{BB962C8B-B14F-4D97-AF65-F5344CB8AC3E}">
        <p14:creationId xmlns:p14="http://schemas.microsoft.com/office/powerpoint/2010/main" val="166487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EXAMPLE WITH HIDDEN LAYER</a:t>
            </a:r>
          </a:p>
        </p:txBody>
      </p:sp>
    </p:spTree>
    <p:extLst>
      <p:ext uri="{BB962C8B-B14F-4D97-AF65-F5344CB8AC3E}">
        <p14:creationId xmlns:p14="http://schemas.microsoft.com/office/powerpoint/2010/main" val="354751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 REVIEW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 Logistic Regression and link functions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familiar with training and testing classifiers and regressors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Now suppose we have this data set. How would a neural network fit this data?</a:t>
            </a: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2190789" y="2576523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2190789" y="6421387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2495589" y="428778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2647989" y="474498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3105183" y="531003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2396296" y="559591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3105183" y="5830714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3253238" y="37353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3939038" y="415630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3411411" y="4379472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4320038" y="36840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4665245" y="4959420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4015238" y="48402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4727591" y="5614837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518706" y="2493859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154345" y="6555360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24" name="Shape 551"/>
          <p:cNvSpPr/>
          <p:nvPr/>
        </p:nvSpPr>
        <p:spPr>
          <a:xfrm>
            <a:off x="4826000" y="281304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552"/>
          <p:cNvSpPr/>
          <p:nvPr/>
        </p:nvSpPr>
        <p:spPr>
          <a:xfrm>
            <a:off x="4978400" y="327025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553"/>
          <p:cNvSpPr/>
          <p:nvPr/>
        </p:nvSpPr>
        <p:spPr>
          <a:xfrm>
            <a:off x="5435594" y="383529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551"/>
          <p:cNvSpPr/>
          <p:nvPr/>
        </p:nvSpPr>
        <p:spPr>
          <a:xfrm>
            <a:off x="5759964" y="438350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5235860" y="4540851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6080240" y="499263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6977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12460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/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Example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We could try using 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two decision </a:t>
            </a:r>
            <a:r>
              <a:rPr lang="en-US" sz="2400" b="1" dirty="0" smtClean="0">
                <a:latin typeface="Georgia"/>
                <a:ea typeface="Georgia"/>
                <a:cs typeface="Georgia"/>
                <a:sym typeface="Georgia"/>
              </a:rPr>
              <a:t>boundaries</a:t>
            </a:r>
            <a:endParaRPr lang="en-US" sz="24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1307364" y="2646762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1307364" y="6491626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2" name="Shape 551"/>
          <p:cNvSpPr/>
          <p:nvPr/>
        </p:nvSpPr>
        <p:spPr>
          <a:xfrm>
            <a:off x="1612164" y="435802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552"/>
          <p:cNvSpPr/>
          <p:nvPr/>
        </p:nvSpPr>
        <p:spPr>
          <a:xfrm>
            <a:off x="1764564" y="481522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553"/>
          <p:cNvSpPr/>
          <p:nvPr/>
        </p:nvSpPr>
        <p:spPr>
          <a:xfrm>
            <a:off x="2221758" y="538027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554"/>
          <p:cNvSpPr/>
          <p:nvPr/>
        </p:nvSpPr>
        <p:spPr>
          <a:xfrm>
            <a:off x="1512871" y="566615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555"/>
          <p:cNvSpPr/>
          <p:nvPr/>
        </p:nvSpPr>
        <p:spPr>
          <a:xfrm>
            <a:off x="2221758" y="5900953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556"/>
          <p:cNvSpPr/>
          <p:nvPr/>
        </p:nvSpPr>
        <p:spPr>
          <a:xfrm>
            <a:off x="2369813" y="38055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557"/>
          <p:cNvSpPr/>
          <p:nvPr/>
        </p:nvSpPr>
        <p:spPr>
          <a:xfrm>
            <a:off x="3055613" y="422653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558"/>
          <p:cNvSpPr/>
          <p:nvPr/>
        </p:nvSpPr>
        <p:spPr>
          <a:xfrm>
            <a:off x="2527986" y="4449711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559"/>
          <p:cNvSpPr/>
          <p:nvPr/>
        </p:nvSpPr>
        <p:spPr>
          <a:xfrm>
            <a:off x="3436613" y="375425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560"/>
          <p:cNvSpPr/>
          <p:nvPr/>
        </p:nvSpPr>
        <p:spPr>
          <a:xfrm>
            <a:off x="3781820" y="5029659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561"/>
          <p:cNvSpPr/>
          <p:nvPr/>
        </p:nvSpPr>
        <p:spPr>
          <a:xfrm>
            <a:off x="3131813" y="49104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562"/>
          <p:cNvSpPr/>
          <p:nvPr/>
        </p:nvSpPr>
        <p:spPr>
          <a:xfrm>
            <a:off x="3844166" y="5685076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564"/>
          <p:cNvSpPr txBox="1"/>
          <p:nvPr/>
        </p:nvSpPr>
        <p:spPr>
          <a:xfrm>
            <a:off x="1087519" y="2262784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X2</a:t>
            </a:r>
          </a:p>
        </p:txBody>
      </p:sp>
      <p:sp>
        <p:nvSpPr>
          <p:cNvPr id="27" name="Shape 565"/>
          <p:cNvSpPr txBox="1"/>
          <p:nvPr/>
        </p:nvSpPr>
        <p:spPr>
          <a:xfrm>
            <a:off x="6010022" y="6337737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</a:t>
            </a:r>
          </a:p>
        </p:txBody>
      </p:sp>
      <p:sp>
        <p:nvSpPr>
          <p:cNvPr id="24" name="Shape 551"/>
          <p:cNvSpPr/>
          <p:nvPr/>
        </p:nvSpPr>
        <p:spPr>
          <a:xfrm>
            <a:off x="3942575" y="288328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552"/>
          <p:cNvSpPr/>
          <p:nvPr/>
        </p:nvSpPr>
        <p:spPr>
          <a:xfrm>
            <a:off x="4094975" y="334048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553"/>
          <p:cNvSpPr/>
          <p:nvPr/>
        </p:nvSpPr>
        <p:spPr>
          <a:xfrm>
            <a:off x="4552169" y="3905538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551"/>
          <p:cNvSpPr/>
          <p:nvPr/>
        </p:nvSpPr>
        <p:spPr>
          <a:xfrm>
            <a:off x="4876539" y="4453739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Shape 552"/>
          <p:cNvSpPr/>
          <p:nvPr/>
        </p:nvSpPr>
        <p:spPr>
          <a:xfrm>
            <a:off x="4352435" y="4611090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hape 553"/>
          <p:cNvSpPr/>
          <p:nvPr/>
        </p:nvSpPr>
        <p:spPr>
          <a:xfrm>
            <a:off x="5196815" y="5062875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491172" y="3179779"/>
            <a:ext cx="1828800" cy="3352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5369" y="2491040"/>
            <a:ext cx="1391170" cy="400058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50260" y="6614100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40723" y="6576521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6589" y="2432934"/>
            <a:ext cx="457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We want a decision function that says…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“If it’s between L1 and L2, then it’s a square. Else, it’s a circle”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Or, “If it’s greater than L2 OR less than L1, then it’s a circle. Else, it’s a square</a:t>
            </a:r>
            <a:r>
              <a:rPr lang="en-US" sz="2400" dirty="0" smtClean="0">
                <a:latin typeface="Georgia" panose="02040502050405020303" pitchFamily="18" charset="0"/>
              </a:rPr>
              <a:t>”</a:t>
            </a: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Georgia" panose="02040502050405020303" pitchFamily="18" charset="0"/>
              </a:rPr>
              <a:t>Can Neural Nets do this?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10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734800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 Neural Network </a:t>
            </a:r>
            <a:r>
              <a:rPr lang="en-US" sz="1800" dirty="0" smtClean="0">
                <a:latin typeface="Georgia"/>
                <a:ea typeface="Georgia"/>
                <a:cs typeface="Georgia"/>
                <a:sym typeface="Georgia"/>
              </a:rPr>
              <a:t>with two decision boundaries uses two perceptrons: L1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and L2.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Using back propagation it separates the two classes best with these lines</a:t>
            </a:r>
          </a:p>
          <a:p>
            <a:pPr lvl="0"/>
            <a:endParaRPr lang="en-US"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7" name="Group 526"/>
          <p:cNvGrpSpPr/>
          <p:nvPr/>
        </p:nvGrpSpPr>
        <p:grpSpPr>
          <a:xfrm>
            <a:off x="837553" y="2098079"/>
            <a:ext cx="5608302" cy="4948249"/>
            <a:chOff x="803676" y="2265301"/>
            <a:chExt cx="5608302" cy="4948249"/>
          </a:xfrm>
        </p:grpSpPr>
        <p:sp>
          <p:nvSpPr>
            <p:cNvPr id="27" name="Shape 565"/>
            <p:cNvSpPr txBox="1"/>
            <p:nvPr/>
          </p:nvSpPr>
          <p:spPr>
            <a:xfrm>
              <a:off x="5726179" y="6340254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grpSp>
          <p:nvGrpSpPr>
            <p:cNvPr id="526" name="Group 525"/>
            <p:cNvGrpSpPr/>
            <p:nvPr/>
          </p:nvGrpSpPr>
          <p:grpSpPr>
            <a:xfrm>
              <a:off x="803676" y="2265301"/>
              <a:ext cx="4869200" cy="4948249"/>
              <a:chOff x="803676" y="2265301"/>
              <a:chExt cx="4869200" cy="4948249"/>
            </a:xfrm>
          </p:grpSpPr>
          <p:cxnSp>
            <p:nvCxnSpPr>
              <p:cNvPr id="28" name="Shape 549"/>
              <p:cNvCxnSpPr/>
              <p:nvPr/>
            </p:nvCxnSpPr>
            <p:spPr>
              <a:xfrm flipV="1">
                <a:off x="1023521" y="2649279"/>
                <a:ext cx="13716" cy="3844864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50"/>
              <p:cNvCxnSpPr/>
              <p:nvPr/>
            </p:nvCxnSpPr>
            <p:spPr>
              <a:xfrm flipV="1">
                <a:off x="1023521" y="6494143"/>
                <a:ext cx="4649355" cy="1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2" name="Shape 551"/>
              <p:cNvSpPr/>
              <p:nvPr/>
            </p:nvSpPr>
            <p:spPr>
              <a:xfrm>
                <a:off x="1328321" y="436054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552"/>
              <p:cNvSpPr/>
              <p:nvPr/>
            </p:nvSpPr>
            <p:spPr>
              <a:xfrm>
                <a:off x="1480721" y="481774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553"/>
              <p:cNvSpPr/>
              <p:nvPr/>
            </p:nvSpPr>
            <p:spPr>
              <a:xfrm>
                <a:off x="1937915" y="538279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554"/>
              <p:cNvSpPr/>
              <p:nvPr/>
            </p:nvSpPr>
            <p:spPr>
              <a:xfrm>
                <a:off x="1229028" y="566866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55"/>
              <p:cNvSpPr/>
              <p:nvPr/>
            </p:nvSpPr>
            <p:spPr>
              <a:xfrm>
                <a:off x="1937915" y="590347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56"/>
              <p:cNvSpPr/>
              <p:nvPr/>
            </p:nvSpPr>
            <p:spPr>
              <a:xfrm>
                <a:off x="2085970" y="38080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57"/>
              <p:cNvSpPr/>
              <p:nvPr/>
            </p:nvSpPr>
            <p:spPr>
              <a:xfrm>
                <a:off x="2771770" y="422905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58"/>
              <p:cNvSpPr/>
              <p:nvPr/>
            </p:nvSpPr>
            <p:spPr>
              <a:xfrm>
                <a:off x="2244143" y="4452228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59"/>
              <p:cNvSpPr/>
              <p:nvPr/>
            </p:nvSpPr>
            <p:spPr>
              <a:xfrm>
                <a:off x="3152770" y="37567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60"/>
              <p:cNvSpPr/>
              <p:nvPr/>
            </p:nvSpPr>
            <p:spPr>
              <a:xfrm>
                <a:off x="3497977" y="50321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561"/>
              <p:cNvSpPr/>
              <p:nvPr/>
            </p:nvSpPr>
            <p:spPr>
              <a:xfrm>
                <a:off x="2847970" y="49129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562"/>
              <p:cNvSpPr/>
              <p:nvPr/>
            </p:nvSpPr>
            <p:spPr>
              <a:xfrm>
                <a:off x="3560323" y="56875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564"/>
              <p:cNvSpPr txBox="1"/>
              <p:nvPr/>
            </p:nvSpPr>
            <p:spPr>
              <a:xfrm>
                <a:off x="803676" y="2265301"/>
                <a:ext cx="68579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24" name="Shape 551"/>
              <p:cNvSpPr/>
              <p:nvPr/>
            </p:nvSpPr>
            <p:spPr>
              <a:xfrm>
                <a:off x="3658732" y="288580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552"/>
              <p:cNvSpPr/>
              <p:nvPr/>
            </p:nvSpPr>
            <p:spPr>
              <a:xfrm>
                <a:off x="3811132" y="334300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553"/>
              <p:cNvSpPr/>
              <p:nvPr/>
            </p:nvSpPr>
            <p:spPr>
              <a:xfrm>
                <a:off x="4268326" y="390805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551"/>
              <p:cNvSpPr/>
              <p:nvPr/>
            </p:nvSpPr>
            <p:spPr>
              <a:xfrm>
                <a:off x="4592696" y="445625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552"/>
              <p:cNvSpPr/>
              <p:nvPr/>
            </p:nvSpPr>
            <p:spPr>
              <a:xfrm>
                <a:off x="4068592" y="461360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553"/>
              <p:cNvSpPr/>
              <p:nvPr/>
            </p:nvSpPr>
            <p:spPr>
              <a:xfrm>
                <a:off x="4912972" y="5065392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23970" y="3388992"/>
                <a:ext cx="1828800" cy="335280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157121" y="2566615"/>
                <a:ext cx="1595849" cy="421340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625143" y="6741792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259092" y="6751885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L2</a:t>
                </a:r>
              </a:p>
            </p:txBody>
          </p:sp>
        </p:grpSp>
      </p:grpSp>
      <p:grpSp>
        <p:nvGrpSpPr>
          <p:cNvPr id="528" name="Group 527"/>
          <p:cNvGrpSpPr/>
          <p:nvPr/>
        </p:nvGrpSpPr>
        <p:grpSpPr>
          <a:xfrm>
            <a:off x="6497655" y="2947492"/>
            <a:ext cx="5814998" cy="2860067"/>
            <a:chOff x="6731000" y="2108673"/>
            <a:chExt cx="5814998" cy="2860067"/>
          </a:xfrm>
        </p:grpSpPr>
        <p:sp>
          <p:nvSpPr>
            <p:cNvPr id="49" name="Oval 48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Perceptron </a:t>
              </a:r>
            </a:p>
            <a:p>
              <a:pPr algn="ctr"/>
              <a:r>
                <a:rPr lang="en-US" sz="1200" b="1" dirty="0"/>
                <a:t>1</a:t>
              </a:r>
            </a:p>
            <a:p>
              <a:pPr algn="ctr"/>
              <a:r>
                <a:rPr lang="en-US" sz="1200" b="1" dirty="0"/>
                <a:t>(L1)</a:t>
              </a:r>
            </a:p>
          </p:txBody>
        </p:sp>
        <p:cxnSp>
          <p:nvCxnSpPr>
            <p:cNvPr id="50" name="Straight Arrow Connector 49"/>
            <p:cNvCxnSpPr>
              <a:stCxn id="49" idx="6"/>
              <a:endCxn id="68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4" idx="3"/>
              <a:endCxn id="49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5" idx="3"/>
              <a:endCxn id="49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>
              <a:endCxn id="68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4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5" idx="3"/>
              <a:endCxn id="63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Perceptron </a:t>
              </a:r>
            </a:p>
            <a:p>
              <a:pPr algn="ctr"/>
              <a:r>
                <a:rPr lang="en-US" sz="1200" b="1" dirty="0"/>
                <a:t>2</a:t>
              </a:r>
            </a:p>
            <a:p>
              <a:pPr algn="ctr"/>
              <a:r>
                <a:rPr lang="en-US" sz="1200" b="1" dirty="0"/>
                <a:t>(L2)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529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7" name="Group 526"/>
          <p:cNvGrpSpPr/>
          <p:nvPr/>
        </p:nvGrpSpPr>
        <p:grpSpPr>
          <a:xfrm>
            <a:off x="457240" y="2378678"/>
            <a:ext cx="5608302" cy="4810161"/>
            <a:chOff x="803676" y="2265301"/>
            <a:chExt cx="5608302" cy="4810161"/>
          </a:xfrm>
        </p:grpSpPr>
        <p:sp>
          <p:nvSpPr>
            <p:cNvPr id="27" name="Shape 565"/>
            <p:cNvSpPr txBox="1"/>
            <p:nvPr/>
          </p:nvSpPr>
          <p:spPr>
            <a:xfrm>
              <a:off x="5726179" y="6340254"/>
              <a:ext cx="685799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X1</a:t>
              </a:r>
            </a:p>
          </p:txBody>
        </p:sp>
        <p:grpSp>
          <p:nvGrpSpPr>
            <p:cNvPr id="526" name="Group 525"/>
            <p:cNvGrpSpPr/>
            <p:nvPr/>
          </p:nvGrpSpPr>
          <p:grpSpPr>
            <a:xfrm>
              <a:off x="803676" y="2265301"/>
              <a:ext cx="4869200" cy="4810161"/>
              <a:chOff x="803676" y="2265301"/>
              <a:chExt cx="4869200" cy="4810161"/>
            </a:xfrm>
          </p:grpSpPr>
          <p:cxnSp>
            <p:nvCxnSpPr>
              <p:cNvPr id="28" name="Shape 549"/>
              <p:cNvCxnSpPr/>
              <p:nvPr/>
            </p:nvCxnSpPr>
            <p:spPr>
              <a:xfrm flipV="1">
                <a:off x="1023521" y="2649279"/>
                <a:ext cx="13716" cy="3844864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cxnSp>
            <p:nvCxnSpPr>
              <p:cNvPr id="29" name="Shape 550"/>
              <p:cNvCxnSpPr/>
              <p:nvPr/>
            </p:nvCxnSpPr>
            <p:spPr>
              <a:xfrm flipV="1">
                <a:off x="1023521" y="6494143"/>
                <a:ext cx="4649355" cy="1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  <p:sp>
            <p:nvSpPr>
              <p:cNvPr id="32" name="Shape 551"/>
              <p:cNvSpPr/>
              <p:nvPr/>
            </p:nvSpPr>
            <p:spPr>
              <a:xfrm>
                <a:off x="1328321" y="436054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Shape 552"/>
              <p:cNvSpPr/>
              <p:nvPr/>
            </p:nvSpPr>
            <p:spPr>
              <a:xfrm>
                <a:off x="1480721" y="481774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Shape 553"/>
              <p:cNvSpPr/>
              <p:nvPr/>
            </p:nvSpPr>
            <p:spPr>
              <a:xfrm>
                <a:off x="1937915" y="5382794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554"/>
              <p:cNvSpPr/>
              <p:nvPr/>
            </p:nvSpPr>
            <p:spPr>
              <a:xfrm>
                <a:off x="1229028" y="566866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555"/>
              <p:cNvSpPr/>
              <p:nvPr/>
            </p:nvSpPr>
            <p:spPr>
              <a:xfrm>
                <a:off x="1937915" y="5903470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Shape 556"/>
              <p:cNvSpPr/>
              <p:nvPr/>
            </p:nvSpPr>
            <p:spPr>
              <a:xfrm>
                <a:off x="2085970" y="38080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557"/>
              <p:cNvSpPr/>
              <p:nvPr/>
            </p:nvSpPr>
            <p:spPr>
              <a:xfrm>
                <a:off x="2771770" y="422905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558"/>
              <p:cNvSpPr/>
              <p:nvPr/>
            </p:nvSpPr>
            <p:spPr>
              <a:xfrm>
                <a:off x="2244143" y="4452228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Shape 559"/>
              <p:cNvSpPr/>
              <p:nvPr/>
            </p:nvSpPr>
            <p:spPr>
              <a:xfrm>
                <a:off x="3152770" y="37567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560"/>
              <p:cNvSpPr/>
              <p:nvPr/>
            </p:nvSpPr>
            <p:spPr>
              <a:xfrm>
                <a:off x="3497977" y="5032176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Shape 561"/>
              <p:cNvSpPr/>
              <p:nvPr/>
            </p:nvSpPr>
            <p:spPr>
              <a:xfrm>
                <a:off x="2847970" y="49129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Shape 562"/>
              <p:cNvSpPr/>
              <p:nvPr/>
            </p:nvSpPr>
            <p:spPr>
              <a:xfrm>
                <a:off x="3560323" y="5687593"/>
                <a:ext cx="381000" cy="304799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564"/>
              <p:cNvSpPr txBox="1"/>
              <p:nvPr/>
            </p:nvSpPr>
            <p:spPr>
              <a:xfrm>
                <a:off x="803676" y="2265301"/>
                <a:ext cx="68579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25000"/>
                  <a:buFont typeface="Arial"/>
                  <a:buNone/>
                </a:pPr>
                <a:r>
                  <a:rPr lang="en-US" sz="1800" b="1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X2</a:t>
                </a:r>
              </a:p>
            </p:txBody>
          </p:sp>
          <p:sp>
            <p:nvSpPr>
              <p:cNvPr id="24" name="Shape 551"/>
              <p:cNvSpPr/>
              <p:nvPr/>
            </p:nvSpPr>
            <p:spPr>
              <a:xfrm>
                <a:off x="3658732" y="288580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552"/>
              <p:cNvSpPr/>
              <p:nvPr/>
            </p:nvSpPr>
            <p:spPr>
              <a:xfrm>
                <a:off x="3811132" y="334300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Shape 553"/>
              <p:cNvSpPr/>
              <p:nvPr/>
            </p:nvSpPr>
            <p:spPr>
              <a:xfrm>
                <a:off x="4268326" y="3908055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551"/>
              <p:cNvSpPr/>
              <p:nvPr/>
            </p:nvSpPr>
            <p:spPr>
              <a:xfrm>
                <a:off x="4592696" y="4456256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552"/>
              <p:cNvSpPr/>
              <p:nvPr/>
            </p:nvSpPr>
            <p:spPr>
              <a:xfrm>
                <a:off x="4068592" y="4613607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Shape 553"/>
              <p:cNvSpPr/>
              <p:nvPr/>
            </p:nvSpPr>
            <p:spPr>
              <a:xfrm>
                <a:off x="4912972" y="5065392"/>
                <a:ext cx="381000" cy="304799"/>
              </a:xfrm>
              <a:prstGeom prst="ellipse">
                <a:avLst/>
              </a:prstGeom>
              <a:solidFill>
                <a:schemeClr val="accent1"/>
              </a:solidFill>
              <a:ln w="25400" cap="flat" cmpd="sng">
                <a:solidFill>
                  <a:srgbClr val="02498C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323970" y="3388992"/>
                <a:ext cx="1828800" cy="335280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157121" y="2566615"/>
                <a:ext cx="1595849" cy="4213403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2493719" y="6610428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L1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68592" y="6613797"/>
                <a:ext cx="9351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Georgia" panose="02040502050405020303" pitchFamily="18" charset="0"/>
                  </a:rPr>
                  <a:t>L2</a:t>
                </a:r>
              </a:p>
            </p:txBody>
          </p:sp>
        </p:grpSp>
      </p:grpSp>
      <p:grpSp>
        <p:nvGrpSpPr>
          <p:cNvPr id="528" name="Group 527"/>
          <p:cNvGrpSpPr/>
          <p:nvPr/>
        </p:nvGrpSpPr>
        <p:grpSpPr>
          <a:xfrm>
            <a:off x="6069599" y="1434086"/>
            <a:ext cx="5995401" cy="2587346"/>
            <a:chOff x="6731000" y="2108673"/>
            <a:chExt cx="5814998" cy="2860067"/>
          </a:xfrm>
        </p:grpSpPr>
        <p:sp>
          <p:nvSpPr>
            <p:cNvPr id="49" name="Oval 48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1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(L1)</a:t>
              </a:r>
            </a:p>
          </p:txBody>
        </p:sp>
        <p:cxnSp>
          <p:nvCxnSpPr>
            <p:cNvPr id="50" name="Straight Arrow Connector 49"/>
            <p:cNvCxnSpPr>
              <a:stCxn id="49" idx="6"/>
              <a:endCxn id="68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4" idx="3"/>
              <a:endCxn id="49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5" idx="3"/>
              <a:endCxn id="49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>
              <a:endCxn id="68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4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5" idx="3"/>
              <a:endCxn id="63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2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(L2)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Output</a:t>
              </a:r>
            </a:p>
          </p:txBody>
        </p:sp>
      </p:grpSp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6232209" y="4475671"/>
          <a:ext cx="5803266" cy="261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 1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</a:t>
                      </a:r>
                      <a:r>
                        <a:rPr lang="en-US" sz="1400" baseline="0" dirty="0">
                          <a:latin typeface="Georgia" panose="02040502050405020303" pitchFamily="18" charset="0"/>
                        </a:rPr>
                        <a:t> 2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Final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Output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 = Square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 =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not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 = 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=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sz="1400" baseline="0" dirty="0" smtClean="0">
                          <a:latin typeface="Georgia" panose="02040502050405020303" pitchFamily="18" charset="0"/>
                        </a:rPr>
                        <a:t> = </a:t>
                      </a:r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Circle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5529740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We can define the final output by looking at the results of each of our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1355371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hape 549"/>
          <p:cNvCxnSpPr/>
          <p:nvPr/>
        </p:nvCxnSpPr>
        <p:spPr>
          <a:xfrm flipV="1">
            <a:off x="1170132" y="2152742"/>
            <a:ext cx="13716" cy="3844864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9" name="Shape 550"/>
          <p:cNvCxnSpPr/>
          <p:nvPr/>
        </p:nvCxnSpPr>
        <p:spPr>
          <a:xfrm flipV="1">
            <a:off x="1170132" y="5997606"/>
            <a:ext cx="4649355" cy="1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5" name="Shape 554"/>
          <p:cNvSpPr/>
          <p:nvPr/>
        </p:nvSpPr>
        <p:spPr>
          <a:xfrm>
            <a:off x="4585019" y="5845206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Developing a decision boundary in the hidden layer looks something like this</a:t>
            </a:r>
          </a:p>
        </p:txBody>
      </p:sp>
      <p:sp>
        <p:nvSpPr>
          <p:cNvPr id="58" name="Shape 555"/>
          <p:cNvSpPr/>
          <p:nvPr/>
        </p:nvSpPr>
        <p:spPr>
          <a:xfrm>
            <a:off x="4585019" y="26889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55"/>
          <p:cNvSpPr/>
          <p:nvPr/>
        </p:nvSpPr>
        <p:spPr>
          <a:xfrm>
            <a:off x="995080" y="2688957"/>
            <a:ext cx="381000" cy="30479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561"/>
          <p:cNvSpPr/>
          <p:nvPr/>
        </p:nvSpPr>
        <p:spPr>
          <a:xfrm>
            <a:off x="978766" y="5796108"/>
            <a:ext cx="381000" cy="304799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0249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27487" y="3354097"/>
            <a:ext cx="3149179" cy="30651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61"/>
          <p:cNvGraphicFramePr>
            <a:graphicFrameLocks noGrp="1"/>
          </p:cNvGraphicFramePr>
          <p:nvPr>
            <p:extLst/>
          </p:nvPr>
        </p:nvGraphicFramePr>
        <p:xfrm>
          <a:off x="6970874" y="1763544"/>
          <a:ext cx="5290653" cy="2612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 1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Perceptron</a:t>
                      </a:r>
                      <a:r>
                        <a:rPr lang="en-US" sz="1400" baseline="0" dirty="0">
                          <a:latin typeface="Georgia" panose="02040502050405020303" pitchFamily="18" charset="0"/>
                        </a:rPr>
                        <a:t> 2 value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Final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eorgia" panose="02040502050405020303" pitchFamily="18" charset="0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54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1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Georgia" panose="02040502050405020303" pitchFamily="18" charset="0"/>
                        </a:rPr>
                        <a:t>0</a:t>
                      </a:r>
                      <a:endParaRPr lang="en-US" sz="14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-91265" y="2013339"/>
            <a:ext cx="12882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Perceptron </a:t>
            </a:r>
          </a:p>
          <a:p>
            <a:pPr algn="ctr"/>
            <a:r>
              <a:rPr lang="en-US" b="1" dirty="0"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889247" y="6150005"/>
            <a:ext cx="16995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Perceptron </a:t>
            </a:r>
          </a:p>
          <a:p>
            <a:pPr algn="ctr"/>
            <a:r>
              <a:rPr lang="en-US" b="1" dirty="0">
                <a:latin typeface="Georgia" panose="02040502050405020303" pitchFamily="18" charset="0"/>
              </a:rPr>
              <a:t>2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6618499" y="4520010"/>
            <a:ext cx="5995401" cy="2587346"/>
            <a:chOff x="6731000" y="2108673"/>
            <a:chExt cx="5814998" cy="2860067"/>
          </a:xfrm>
        </p:grpSpPr>
        <p:sp>
          <p:nvSpPr>
            <p:cNvPr id="66" name="Oval 65"/>
            <p:cNvSpPr/>
            <p:nvPr/>
          </p:nvSpPr>
          <p:spPr>
            <a:xfrm>
              <a:off x="8730145" y="2108673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1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(L1)</a:t>
              </a:r>
            </a:p>
          </p:txBody>
        </p:sp>
        <p:cxnSp>
          <p:nvCxnSpPr>
            <p:cNvPr id="67" name="Straight Arrow Connector 66"/>
            <p:cNvCxnSpPr>
              <a:stCxn id="66" idx="6"/>
              <a:endCxn id="77" idx="2"/>
            </p:cNvCxnSpPr>
            <p:nvPr/>
          </p:nvCxnSpPr>
          <p:spPr>
            <a:xfrm>
              <a:off x="10127416" y="2726351"/>
              <a:ext cx="1021311" cy="653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71" idx="3"/>
              <a:endCxn id="66" idx="2"/>
            </p:cNvCxnSpPr>
            <p:nvPr/>
          </p:nvCxnSpPr>
          <p:spPr>
            <a:xfrm flipV="1">
              <a:off x="7245350" y="2726351"/>
              <a:ext cx="1484795" cy="10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72" idx="3"/>
              <a:endCxn id="66" idx="3"/>
            </p:cNvCxnSpPr>
            <p:nvPr/>
          </p:nvCxnSpPr>
          <p:spPr>
            <a:xfrm flipV="1">
              <a:off x="7302500" y="3163114"/>
              <a:ext cx="1632271" cy="1169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1000" y="2565406"/>
              <a:ext cx="514350" cy="3429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4103630"/>
              <a:ext cx="571500" cy="457200"/>
            </a:xfrm>
            <a:prstGeom prst="rect">
              <a:avLst/>
            </a:prstGeom>
          </p:spPr>
        </p:pic>
        <p:cxnSp>
          <p:nvCxnSpPr>
            <p:cNvPr id="73" name="Straight Arrow Connector 72"/>
            <p:cNvCxnSpPr>
              <a:endCxn id="77" idx="2"/>
            </p:cNvCxnSpPr>
            <p:nvPr/>
          </p:nvCxnSpPr>
          <p:spPr>
            <a:xfrm flipV="1">
              <a:off x="9754312" y="3380180"/>
              <a:ext cx="1394415" cy="952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71" idx="3"/>
            </p:cNvCxnSpPr>
            <p:nvPr/>
          </p:nvCxnSpPr>
          <p:spPr>
            <a:xfrm>
              <a:off x="7245350" y="2736856"/>
              <a:ext cx="1598391" cy="1225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72" idx="3"/>
              <a:endCxn id="76" idx="2"/>
            </p:cNvCxnSpPr>
            <p:nvPr/>
          </p:nvCxnSpPr>
          <p:spPr>
            <a:xfrm>
              <a:off x="7302500" y="4332230"/>
              <a:ext cx="1427645" cy="188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8730145" y="3733385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Perceptron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2 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(L2)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11148727" y="2762502"/>
              <a:ext cx="1397271" cy="12353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Output</a:t>
              </a:r>
            </a:p>
            <a:p>
              <a:pPr algn="ctr"/>
              <a:r>
                <a:rPr lang="en-US" sz="1100" b="1" dirty="0">
                  <a:latin typeface="Georgia" panose="02040502050405020303" pitchFamily="18" charset="0"/>
                </a:rPr>
                <a:t>(L3)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535573" y="6324738"/>
            <a:ext cx="93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3308719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smtClean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HIDDEN </a:t>
            </a: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LAYERS:</a:t>
            </a:r>
            <a:b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n-US" sz="9600" b="1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INTUITION</a:t>
            </a:r>
          </a:p>
        </p:txBody>
      </p:sp>
    </p:spTree>
    <p:extLst>
      <p:ext uri="{BB962C8B-B14F-4D97-AF65-F5344CB8AC3E}">
        <p14:creationId xmlns:p14="http://schemas.microsoft.com/office/powerpoint/2010/main" val="183105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lang="en-US" sz="1800" b="1" dirty="0">
                <a:latin typeface="Georgia"/>
                <a:ea typeface="Georgia"/>
                <a:cs typeface="Georgia"/>
                <a:sym typeface="Georgia"/>
              </a:rPr>
              <a:t>Deep Net </a:t>
            </a: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is a neural network that simply has two or more hidden layers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What are the hidden layers doing? =&gt; Breaking down the problem into sub-problems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End result is a network that breaks down a complex question into very simple questions </a:t>
            </a:r>
          </a:p>
        </p:txBody>
      </p:sp>
      <p:pic>
        <p:nvPicPr>
          <p:cNvPr id="22" name="Picture 1" descr="\\bethe\hllee\robo\brain\data\101_ObjectCategories\Faces\image_00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782" y="3553199"/>
            <a:ext cx="2705073" cy="1841428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2069114" y="4213385"/>
            <a:ext cx="504617" cy="433077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37319" y="4559846"/>
            <a:ext cx="588720" cy="51969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89628" y="4213385"/>
            <a:ext cx="504617" cy="433077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00908" y="3693693"/>
            <a:ext cx="1345645" cy="1559076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>
            <a:spLocks noChangeAspect="1"/>
          </p:cNvSpPr>
          <p:nvPr/>
        </p:nvSpPr>
        <p:spPr>
          <a:xfrm>
            <a:off x="3987800" y="4260850"/>
            <a:ext cx="755918" cy="385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431605" y="3033506"/>
            <a:ext cx="1390209" cy="454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Input data</a:t>
            </a:r>
            <a:endParaRPr lang="ko-KR" alt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399" y="2213347"/>
            <a:ext cx="6950149" cy="47907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847" y="7004050"/>
            <a:ext cx="4490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http://neuralnetworksanddeeplearning.com/chap1.html</a:t>
            </a:r>
          </a:p>
        </p:txBody>
      </p:sp>
    </p:spTree>
    <p:extLst>
      <p:ext uri="{BB962C8B-B14F-4D97-AF65-F5344CB8AC3E}">
        <p14:creationId xmlns:p14="http://schemas.microsoft.com/office/powerpoint/2010/main" val="2729044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Hidden layers extract different layers of patterns.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Each hidden layer gets more detailed and specific about the patterns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01800" y="1974850"/>
            <a:ext cx="9021600" cy="5134198"/>
            <a:chOff x="2357600" y="2058828"/>
            <a:chExt cx="8173875" cy="4516820"/>
          </a:xfrm>
        </p:grpSpPr>
        <p:graphicFrame>
          <p:nvGraphicFramePr>
            <p:cNvPr id="15" name="Object 91"/>
            <p:cNvGraphicFramePr>
              <a:graphicFrameLocks noChangeAspect="1"/>
            </p:cNvGraphicFramePr>
            <p:nvPr>
              <p:extLst/>
            </p:nvPr>
          </p:nvGraphicFramePr>
          <p:xfrm>
            <a:off x="6785215" y="3663404"/>
            <a:ext cx="1606070" cy="998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8" name="Acrobat Document" r:id="rId4" imgW="3436435" imgH="2308829" progId="AcroExch.Document.7">
                    <p:embed/>
                  </p:oleObj>
                </mc:Choice>
                <mc:Fallback>
                  <p:oleObj name="Acrobat Document" r:id="rId4" imgW="3436435" imgH="2308829" progId="AcroExch.Document.7">
                    <p:embed/>
                    <p:pic>
                      <p:nvPicPr>
                        <p:cNvPr id="15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5215" y="3663404"/>
                          <a:ext cx="1606070" cy="998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 bwMode="auto">
            <a:xfrm>
              <a:off x="6764808" y="3315946"/>
              <a:ext cx="1646885" cy="405853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US" sz="2000" dirty="0">
                <a:latin typeface="Calibri" pitchFamily="34" charset="0"/>
              </a:endParaRPr>
            </a:p>
          </p:txBody>
        </p:sp>
        <p:graphicFrame>
          <p:nvGraphicFramePr>
            <p:cNvPr id="17" name="Object 29"/>
            <p:cNvGraphicFramePr>
              <a:graphicFrameLocks noChangeAspect="1"/>
            </p:cNvGraphicFramePr>
            <p:nvPr>
              <p:extLst/>
            </p:nvPr>
          </p:nvGraphicFramePr>
          <p:xfrm>
            <a:off x="7152609" y="4900316"/>
            <a:ext cx="871282" cy="511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Acrobat Document" r:id="rId6" imgW="3436435" imgH="2316398" progId="AcroExch.Document.7">
                    <p:embed/>
                  </p:oleObj>
                </mc:Choice>
                <mc:Fallback>
                  <p:oleObj name="Acrobat Document" r:id="rId6" imgW="3436435" imgH="2316398" progId="AcroExch.Document.7">
                    <p:embed/>
                    <p:pic>
                      <p:nvPicPr>
                        <p:cNvPr id="17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52609" y="4900316"/>
                          <a:ext cx="871282" cy="511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Up-Down Arrow 17"/>
            <p:cNvSpPr/>
            <p:nvPr/>
          </p:nvSpPr>
          <p:spPr bwMode="auto">
            <a:xfrm>
              <a:off x="7485699" y="4639208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Up-Down Arrow 18"/>
            <p:cNvSpPr/>
            <p:nvPr/>
          </p:nvSpPr>
          <p:spPr bwMode="auto">
            <a:xfrm>
              <a:off x="7485699" y="3448622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20" name="Object 92"/>
            <p:cNvGraphicFramePr>
              <a:graphicFrameLocks noChangeAspect="1"/>
            </p:cNvGraphicFramePr>
            <p:nvPr>
              <p:extLst/>
            </p:nvPr>
          </p:nvGraphicFramePr>
          <p:xfrm>
            <a:off x="6785216" y="2405601"/>
            <a:ext cx="1606069" cy="10578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0" name="Acrobat Document" r:id="rId8" imgW="3436435" imgH="2445927" progId="AcroExch.Document.7">
                    <p:embed/>
                  </p:oleObj>
                </mc:Choice>
                <mc:Fallback>
                  <p:oleObj name="Acrobat Document" r:id="rId8" imgW="3436435" imgH="2445927" progId="AcroExch.Document.7">
                    <p:embed/>
                    <p:pic>
                      <p:nvPicPr>
                        <p:cNvPr id="2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5216" y="2405601"/>
                          <a:ext cx="1606069" cy="10578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 bwMode="auto">
            <a:xfrm>
              <a:off x="6121400" y="2058828"/>
              <a:ext cx="28956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latin typeface="Calibri" pitchFamily="34" charset="0"/>
                </a:rPr>
                <a:t>Feature representation</a:t>
              </a:r>
            </a:p>
          </p:txBody>
        </p:sp>
        <p:pic>
          <p:nvPicPr>
            <p:cNvPr id="22" name="Picture 1" descr="\\bethe\hllee\robo\brain\data\101_ObjectCategories\Faces\image_0005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357600" y="3527648"/>
              <a:ext cx="2450888" cy="1620000"/>
            </a:xfrm>
            <a:prstGeom prst="rect">
              <a:avLst/>
            </a:prstGeom>
            <a:noFill/>
          </p:spPr>
        </p:pic>
        <p:sp>
          <p:nvSpPr>
            <p:cNvPr id="23" name="Rectangle 22"/>
            <p:cNvSpPr/>
            <p:nvPr/>
          </p:nvSpPr>
          <p:spPr>
            <a:xfrm>
              <a:off x="3544805" y="4108448"/>
              <a:ext cx="457200" cy="381000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97205" y="4413248"/>
              <a:ext cx="533400" cy="45720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925805" y="4108448"/>
              <a:ext cx="457200" cy="381000"/>
            </a:xfrm>
            <a:prstGeom prst="rect">
              <a:avLst/>
            </a:prstGeom>
            <a:noFill/>
            <a:ln w="635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92405" y="3651248"/>
              <a:ext cx="1219200" cy="13716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9" tIns="45710" rIns="91419" bIns="45710"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>
              <a:spLocks noChangeAspect="1"/>
            </p:cNvSpPr>
            <p:nvPr/>
          </p:nvSpPr>
          <p:spPr>
            <a:xfrm>
              <a:off x="5283200" y="4150206"/>
              <a:ext cx="684887" cy="3392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67200" y="3070448"/>
              <a:ext cx="1259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/>
                <a:t>Input data</a:t>
              </a:r>
              <a:endParaRPr lang="ko-KR" altLang="en-US" sz="2000" dirty="0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8626475" y="4802028"/>
              <a:ext cx="13716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1st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“Edges”</a:t>
              </a:r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8626475" y="3865542"/>
              <a:ext cx="19050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2nd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“Object parts”</a:t>
              </a: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8626475" y="2646342"/>
              <a:ext cx="1371600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3rd layer</a:t>
              </a:r>
            </a:p>
            <a:p>
              <a:pPr>
                <a:defRPr/>
              </a:pPr>
              <a:r>
                <a:rPr lang="en-US" sz="2000" dirty="0">
                  <a:latin typeface="Calibri" pitchFamily="34" charset="0"/>
                </a:rPr>
                <a:t>“Objects”</a:t>
              </a:r>
            </a:p>
          </p:txBody>
        </p:sp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283450" y="5661248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8626475" y="5773539"/>
              <a:ext cx="1040462" cy="400089"/>
            </a:xfrm>
            <a:prstGeom prst="rect">
              <a:avLst/>
            </a:prstGeom>
            <a:noFill/>
          </p:spPr>
          <p:txBody>
            <a:bodyPr wrap="square" lIns="91419" tIns="45710" rIns="91419" bIns="45710" rtlCol="0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r>
                <a:rPr lang="en-US" sz="2000" dirty="0"/>
                <a:t>Pixels</a:t>
              </a:r>
            </a:p>
          </p:txBody>
        </p:sp>
        <p:sp>
          <p:nvSpPr>
            <p:cNvPr id="37" name="Up-Down Arrow 36"/>
            <p:cNvSpPr/>
            <p:nvPr/>
          </p:nvSpPr>
          <p:spPr bwMode="auto">
            <a:xfrm>
              <a:off x="7485699" y="5410643"/>
              <a:ext cx="205103" cy="260796"/>
            </a:xfrm>
            <a:prstGeom prst="upDownArrow">
              <a:avLst/>
            </a:prstGeom>
            <a:noFill/>
            <a:ln w="22225">
              <a:solidFill>
                <a:srgbClr val="007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354197" y="6206316"/>
              <a:ext cx="20344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/>
                <a:t>[Lee et al., ICML’09]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0629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Shape 531"/>
          <p:cNvSpPr txBox="1">
            <a:spLocks noGrp="1"/>
          </p:cNvSpPr>
          <p:nvPr>
            <p:ph type="body" idx="1"/>
          </p:nvPr>
        </p:nvSpPr>
        <p:spPr>
          <a:xfrm>
            <a:off x="635006" y="1325800"/>
            <a:ext cx="11658594" cy="7300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In the case of identifying handwritten digits using a neural network, you can look at the hidden layers recognizing patterns in the digits: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974850"/>
            <a:ext cx="10744200" cy="523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1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635000" y="1473200"/>
            <a:ext cx="11734800" cy="2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6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ARTIFICIAL NEURAL NETWORKS</a:t>
            </a:r>
            <a:endParaRPr sz="9600" b="1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PERCEPTRON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Perceptrons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the simplest example of a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idea is to emulate a single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neuron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64" name="Shape 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500" y="2864325"/>
            <a:ext cx="5567726" cy="39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00" y="3029563"/>
            <a:ext cx="5748875" cy="360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Perceptrons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the simplest example of a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Given n inputs and an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activation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or link function f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perceptron computes a linear separating curve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875" y="3077500"/>
            <a:ext cx="5567726" cy="39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9567" y="3077500"/>
            <a:ext cx="5250157" cy="39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PERCEPTRON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activation functions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are linear, logistic, tanh, and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softmax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We’ll see shortly that some are better for classification, some for regression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Perceptrons can be combined into multilayer perceptrons or feed-forward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900" y="3677600"/>
            <a:ext cx="3175000" cy="3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7" name="Shape 487" descr="http://cs231n.github.io/assets/nn1/neural_net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00" y="2587725"/>
            <a:ext cx="48672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94" name="Shape 494" descr="http://cs231n.github.io/assets/nn1/neural_net2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063" y="2412250"/>
            <a:ext cx="7534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150" y="1748275"/>
            <a:ext cx="8170850" cy="492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08" name="Shape 508" descr="https://qiita-image-store.s3.amazonaws.com/0/103085/465752fd-e529-64d3-9d9b-f6d845322f7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513" y="1567000"/>
            <a:ext cx="6322476" cy="526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FEED FORWARD NN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Typically we use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Tanh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or logistic layers for input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Linear layers for regression output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Logistic or </a:t>
            </a: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Tanh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for binary output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err="1">
                <a:latin typeface="Georgia"/>
                <a:ea typeface="Georgia"/>
                <a:cs typeface="Georgia"/>
                <a:sym typeface="Georgia"/>
              </a:rPr>
              <a:t>Softmax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 for n-class output (yields probabilities)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sz="9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Feed forward neural networks can be trained with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backpropagation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Source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27" name="Shape 527" descr="https://raw.githubusercontent.com/rasbt/python-machine-learning-book/master/faq/visual-backpropagation/forward-propag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550" y="3211700"/>
            <a:ext cx="46196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 descr="https://raw.githubusercontent.com/rasbt/python-machine-learning-book/master/faq/visual-backpropagation/backpropagati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375" y="2816413"/>
            <a:ext cx="4619625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were first studied in the 1940s (!) as a model of biological neural networks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advances since then have improved the ability to train and apply neural networks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both classification and regression but difficult to interpret model behaviors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Deep learning in the past few years has been highly successful for otherwise difficult problems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Parameters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Learning Rate (gradient descent for training)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Epochs: number of backpropagation passes (over entire dataset)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Batch size: how many training points used at a time to update weights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 others behaves as usual with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model.predict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model.predict_classes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the error jumps around per epoch, decrease the learning rate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Taking too long to train: use higher learning rate or batch_size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High error after convergence?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1117600" marR="0" lvl="2" indent="-256539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More hidden layers / neurons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1117600" marR="0" lvl="2" indent="-256539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Normalize data or use PCA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INTRODUCTION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UNIVERSAL APPROXIMATION THEORY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UNIVERSAL APPROXIMATION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major reason that neural networks are useful is the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Universal Approximation Theorem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result basically says that many real vector-valued functions can be approximated arbitrarily well with </a:t>
            </a:r>
            <a:r>
              <a:rPr lang="en-US" sz="2800" i="1">
                <a:latin typeface="Georgia"/>
                <a:ea typeface="Georgia"/>
                <a:cs typeface="Georgia"/>
                <a:sym typeface="Georgia"/>
              </a:rPr>
              <a:t>some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feed-forward neural network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why neural networks are useful for regression -- given enough data and the right network structure they can fit many common data sets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CLASSIFICATION WITH NEURAL NETWORKS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 hidden layers: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400" y="2877300"/>
            <a:ext cx="3964499" cy="38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475" y="2877303"/>
            <a:ext cx="3964499" cy="3871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hidden layer: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25" y="3099737"/>
            <a:ext cx="3508985" cy="34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4800" y="3061573"/>
            <a:ext cx="3587100" cy="35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 descr="http://cs231n.github.io/assets/nn1/neural_net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7125" y="3208575"/>
            <a:ext cx="4278300" cy="29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725" y="2234575"/>
            <a:ext cx="57150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 descr="http://colah.github.io/posts/2014-03-NN-Manifolds-Topology/img/topology_1D-2D_train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200" y="3395750"/>
            <a:ext cx="3673750" cy="35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Neural Networks are also extremely useful for classification (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90" name="Shape 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275" y="2467850"/>
            <a:ext cx="5529176" cy="41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 descr="http://colah.github.io/posts/2014-03-NN-Manifolds-Topology/img/topology_3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100" y="2085525"/>
            <a:ext cx="6234451" cy="46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CLASSIFICATION</a:t>
            </a:r>
            <a:endParaRPr sz="3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neural network transforms the data topologically (no tears or breaks) and then separates the data with a hyperplane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NNs are capable of handling difficult data sets, including: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Image processing: recognizing hand-written characters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Image compression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Financial forecasting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others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OPENING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46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 we will focus on types of neural networks and their applications, and skip some of the more technical details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Specifically we’ll skip training neural networks -- there are many methods in various situations and the details can be tedious (but not particularly difficult)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Methods include backpropagation, gradient descent, and Hessian-free learning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/>
        </p:nvSpPr>
        <p:spPr>
          <a:xfrm>
            <a:off x="635000" y="736600"/>
            <a:ext cx="10816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ACTIVITY:  KNOWLEDGE CHECK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  <a:endParaRPr sz="11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2961475" y="1776150"/>
            <a:ext cx="9576300" cy="46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Let’s practice using </a:t>
            </a: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neural networks for classification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For each of the four datasets, experiment with the number of layers and neurons to find the best model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Also take a look at this </a:t>
            </a:r>
            <a:r>
              <a:rPr lang="en-US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visualization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3052744" y="67829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2989800" y="63902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09" name="Shape 609"/>
          <p:cNvCxnSpPr/>
          <p:nvPr/>
        </p:nvCxnSpPr>
        <p:spPr>
          <a:xfrm rot="10800000">
            <a:off x="2497950" y="1755450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NEURAL NETWORKS IN PYTHON</a:t>
            </a:r>
            <a:endParaRPr sz="9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There 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are many NN libraries for python and other languages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Python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 dirty="0" err="1">
                <a:latin typeface="Georgia"/>
                <a:ea typeface="Georgia"/>
                <a:cs typeface="Georgia"/>
                <a:sym typeface="Georgia"/>
              </a:rPr>
              <a:t>Theano</a:t>
            </a:r>
            <a:endParaRPr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 dirty="0" err="1" smtClean="0">
                <a:latin typeface="Georgia"/>
                <a:ea typeface="Georgia"/>
                <a:cs typeface="Georgia"/>
                <a:sym typeface="Georgia"/>
              </a:rPr>
              <a:t>Lasagne</a:t>
            </a:r>
            <a:endParaRPr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 dirty="0" err="1">
                <a:latin typeface="Georgia"/>
                <a:ea typeface="Georgia"/>
                <a:cs typeface="Georgia"/>
                <a:sym typeface="Georgia"/>
              </a:rPr>
              <a:t>TensorFlow</a:t>
            </a:r>
            <a:endParaRPr sz="2800" b="1" dirty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b="1" dirty="0" err="1">
                <a:latin typeface="Georgia"/>
                <a:ea typeface="Georgia"/>
                <a:cs typeface="Georgia"/>
                <a:sym typeface="Georgia"/>
              </a:rPr>
              <a:t>Scikit</a:t>
            </a:r>
            <a:r>
              <a:rPr lang="en-US" sz="2800" b="1" dirty="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800" b="1" dirty="0" smtClean="0">
                <a:latin typeface="Georgia"/>
                <a:ea typeface="Georgia"/>
                <a:cs typeface="Georgia"/>
                <a:sym typeface="Georgia"/>
              </a:rPr>
              <a:t>Learn</a:t>
            </a:r>
          </a:p>
          <a:p>
            <a:pPr marL="660400" lvl="1" indent="-256540">
              <a:spcBef>
                <a:spcPts val="0"/>
              </a:spcBef>
              <a:buSzPts val="2800"/>
              <a:buFont typeface="Georgia"/>
              <a:buChar char="‣"/>
            </a:pPr>
            <a:r>
              <a:rPr lang="en-US" sz="2800" b="1" dirty="0" err="1">
                <a:latin typeface="Georgia"/>
                <a:ea typeface="Georgia"/>
                <a:cs typeface="Georgia"/>
                <a:sym typeface="Georgia"/>
              </a:rPr>
              <a:t>Keras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A high-level neural networks API, written in Python and capable of running on top of </a:t>
            </a:r>
            <a:r>
              <a:rPr lang="en-US" sz="2400" b="1" dirty="0" err="1">
                <a:latin typeface="Georgia"/>
                <a:ea typeface="Georgia"/>
                <a:cs typeface="Georgia"/>
                <a:sym typeface="Georgia"/>
              </a:rPr>
              <a:t>TensorFlow</a:t>
            </a:r>
            <a:r>
              <a:rPr lang="en-US" sz="2400" b="1" dirty="0">
                <a:latin typeface="Georgia"/>
                <a:ea typeface="Georgia"/>
                <a:cs typeface="Georgia"/>
                <a:sym typeface="Georgia"/>
              </a:rPr>
              <a:t>, CNTK, or </a:t>
            </a:r>
            <a:r>
              <a:rPr lang="en-US" sz="2400" b="1" dirty="0" err="1">
                <a:latin typeface="Georgia"/>
                <a:ea typeface="Georgia"/>
                <a:cs typeface="Georgia"/>
                <a:sym typeface="Georgia"/>
              </a:rPr>
              <a:t>Theano</a:t>
            </a: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. It was developed with a focus on enabling fast </a:t>
            </a:r>
            <a:r>
              <a:rPr lang="en-US" sz="2400" dirty="0" smtClean="0">
                <a:latin typeface="Georgia"/>
                <a:ea typeface="Georgia"/>
                <a:cs typeface="Georgia"/>
                <a:sym typeface="Georgia"/>
              </a:rPr>
              <a:t>experimentation</a:t>
            </a:r>
            <a:endParaRPr sz="24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err="1" smtClean="0">
                <a:latin typeface="Georgia"/>
                <a:ea typeface="Georgia"/>
                <a:cs typeface="Georgia"/>
                <a:sym typeface="Georgia"/>
              </a:rPr>
              <a:t>Lua</a:t>
            </a:r>
            <a:endParaRPr sz="2800" dirty="0" smtClean="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 smtClean="0">
                <a:latin typeface="Georgia"/>
                <a:ea typeface="Georgia"/>
                <a:cs typeface="Georgia"/>
                <a:sym typeface="Georgia"/>
              </a:rPr>
              <a:t>Torch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Some of these libraries utilize GPUs for (much) faster training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look at some examples in Keras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Regression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Classification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GUIDED PRACTICE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DESIGNING NEURAL NETWORKS</a:t>
            </a:r>
            <a:endParaRPr sz="9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Network design is a hard problem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Experience helps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Evolutionary algorithms are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useful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for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design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660400" marR="0" lvl="1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Nice (free) book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available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NN IN PYTHON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RECCURENT NN	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 sz="96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Recurrent Neural Networks contain loops (</a:t>
            </a: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source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2" name="Shape 652" descr="http://blog.josephwilk.net/images/blog/2012/10/recurrent_neural_network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25" y="2366125"/>
            <a:ext cx="4555725" cy="44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Recurrent Neural Networks contain loops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implements feedback and gives neural networks “memory” or context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Particularly good for predicting sequences, translating text, recognizing objects in images, speech translation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Commonly referred to as </a:t>
            </a:r>
            <a:r>
              <a:rPr lang="en-US" sz="2800" b="1">
                <a:latin typeface="Georgia"/>
                <a:ea typeface="Georgia"/>
                <a:cs typeface="Georgia"/>
                <a:sym typeface="Georgia"/>
              </a:rPr>
              <a:t>deep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involving both feature extraction and modeling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Nice intro here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RNN font analysis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5" name="Shape 665" descr="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000" y="2007175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19" name="Shape 5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8822210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Automatic Colorization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with CNN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2" name="Shape 672" descr="https://qph.ec.quoracdn.net/main-qimg-5b724241eaa40ae67ad93b35c511f3d5?convert_to_webp=tru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125" y="2423175"/>
            <a:ext cx="6672975" cy="4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RNN font analysis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Automatic Colorization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with CNN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Automatic translation</a:t>
            </a: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Deep Learning Applications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RECURRENT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12" name="Shape 81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defTabSz="914400" rtl="0" eaLnBrk="1" fontAlgn="auto" latinLnBrk="0" hangingPunct="1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THINGS TO NOTE</a:t>
            </a:r>
          </a:p>
        </p:txBody>
      </p:sp>
    </p:spTree>
    <p:extLst>
      <p:ext uri="{BB962C8B-B14F-4D97-AF65-F5344CB8AC3E}">
        <p14:creationId xmlns:p14="http://schemas.microsoft.com/office/powerpoint/2010/main" val="34083397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NETWORKS: CONCERNS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1441450"/>
            <a:ext cx="9448800" cy="564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056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NETWORKS: CONCERNS</a:t>
            </a:r>
          </a:p>
        </p:txBody>
      </p:sp>
      <p:sp>
        <p:nvSpPr>
          <p:cNvPr id="2" name="AutoShape 2" descr="Image result for titanic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AutoShape 4" descr="Image result for titanic funny movie pos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8" descr="data:image/jpeg;base64,/9j/4AAQSkZJRgABAQAAAQABAAD/2wCEAAkGBxASEBUQDxAVFRUVFRASFRUVEBUQFRUVFRUWFhUVFRUYHyggGBomGxUVITEhJSsrLi8uFx8zODMsNygtLisBCgoKDg0OFRAQGi0dHx0tLSstLS0tLSstKystLS0tLS0tKy0tKystLS0rLS0rLS0tLSstLS0rLS0tKzEtNy0tLf/AABEIASMArQMBIgACEQEDEQH/xAAcAAEAAgMBAQEAAAAAAAAAAAAAAgMBBAUGBwj/xABEEAABAwIDBAYHBQUGBwAAAAABAAIRAyEEEjEFQVFhBhMiU3GRBxdSgZOh0yMyQsHwFHKCsdEVM3OSovFDVGJjo8Lh/8QAGAEBAQEBAQAAAAAAAAAAAAAAAAIBAwT/xAAcEQEBAQEAAwEBAAAAAAAAAAAAARECEiExQQP/2gAMAwEAAhEDEQA/APjrVY1VNVjSvRHNa1WtKpaVa1dIyrWq1qpaVY0q4hc0qxqpaVMFdJWVcCpAqppUwVcrFkrBKjmWCVoySoFZJUCVNGCVW5ScVW4qKqIuVRVjlU4qK2IFVuUyqnLnVIFVlTcqyudUy1WNVIVgKQXNKsBVLSrmU3G4afcCVcTVjSrAVAU3ey7/AClTDHeyfIrpKmrGlTBVYY72T5FTDTwPkVcrEwVIFVLIKqVmLZSVXKzfgfJbpjJKwSo3OiFp4HyKzWsEqVHDufpYbyoBjrCDcgaRcroYkPawNpNceJaCSBrJjTXXxUWio4OkLPf/AKmj5FV19mSM1J08iQfmLflzVVLZ73CZDZ0kwoUnvo1QDa4nhHHxF/mOKi1TSfbXwVTiunt2kBUBFswv4wD/ACIHuXKcVzqoi4qBWXFQKitYaVY0qoFTBWRq0Fe42X0tqjE4TDYd5bhmHDUMpa0GpOVr3vMEiXE2B0XhWldDYN8XhwNTiMPHj1rVcrHvemvSTE4bHtZSf9m2nTc6mQC15Ln5pMSLAaHcq+hm0MxxYa95ptirTDzJY09ZaJMWDRbguV6UQRtE86VEjw7Q/mCr/RzSc5uMygn7EN49oipA8f6q9Tjl4bb9WnQDadR3WOcX1KjjnMQA1rS6eZPivQ7e2nVZhKFWm8tdU6skwDINMuOo4wvBMdZew6SNI2dgifZZ86Uj5Aq9TY4u08aKzhUiHFrQ+1i4SMw8RlXZ6MYRmUvqx9qXUmA/iABL48o9y85gsM+rUbSpiXOMDlxJ5DUrt7Z2q+jWFGgYZQDKYBaJcWiXEyJvp7pW6xzMfhjSqOpu/CbHiDdp8l6DovVHUvFR3ZztYAbjtwI8CT81Z0twgq0GYylcBrS7/DdcE+BPzPBcnBNJ2diCBpUpc9C2fKVujZqbPfhsZSyk5HvaGmdxcA5h81fh8U8bULM7spc9kZjECmSLeIC6XRjHMxVIU6t6lIsfzOUy1457j481yKLSds5R3rj7hTMnwWaNmnhTidpVGPc406RD8uYx2Q0AAbrmfcVqdIekVZtd1Kg7q2UzkAZ2ZI+8SfGRGll0dj4kU9r16T7daXBs2l1nM8xm+S4239lFuPqteIa5xqg+01/at78w9x3wptVieK20cRTo5wesY6oHOENFRpAgkj8QMjhN1xar+uxA3gkf5RdxHj2j7wp7Uxw/u6dmixP5CN3+wtrubMwbqTDVc0l24AXHLkZ8iBwcota0ekNWagb7LRPiYHzDQf4lyHFbOOpVQc9VsZy4i43RIABtEhajiptUwSoShKiVzrWAVMFVAqQKyUXArawOOq0X9ZRqOY8SA5pgidYK0gVMFXKx0cftbEV4/aKz6mWcud2YidYK2cN0gxjGhlPE1GtFg1r8oHuC44KkCqlG9iMdUqOz1HlzvaNzrNzvWziNs4mo0sqV3uaY7LnSLaWXLBUg5VqW9g9oVaU9TUczNE5TExpKzisdVqkGrUc8gQC4yY4LSDlLMt0x0xtzFAQMRUiIjMQI4RwWKe2sS1oa2u8NFgA6BHgudmWJW6Y2aGLqMf1lN7mvv2mnKb66K6ntnEtLnNrvBcZcQ6C42uTv0C55KwXLNMbmM2pXqx1tZ74gjM6SCNCDqF6NnSQVcO1m0KbnWIZiKUCsyYEkGztx3Ta03XjS5dj+06GUMLHEADVrDoIm5WWtaD3MpVQabxVa0hzSWPpg8MzDBBB5kcyr6m36sWawQImHTbS4IVgx2E7o/DplP7Qwfcf+Gkptal0ocT1ZPGrqZ0I4rgErp7b2iysGZA4Zc85gB96DaD4rkkqNawSorJKgprWAVIFVgqQKxqwFTBVQKkCt1K0FSBVQKkCq0XNcr6VVps4cBI3X38VqAqQKudYyxt1KMSQczeIVQKnhMW5h9psglhJyujjHiVccIHU+tpkGPvN3tk2sdZg6TpuV5Ovifn1r5kzKErEqNUmXLEqBKwSlEiVElRJUSVOjJKiSsEqMrNaySokrBKiSp1rJKjKEqKnWsLIKwiwTBUgVWsyt0WSpAquVlpWysWysyqwVlrlusbA1BA3B3ai8a62IkG3uutjBVXBwfScRVzdkABoII3HQb7W3Ry12nMQADqOxmNySActrEjj80zNLbkbhIABEBxjLIzAkiXHh7lUpjqvptxJLqbRTqiM1ICA8ycxpi0QcoyCTffC5dQ3+Sk2uZEmHCCKgJzXiJcDu5XGnJb1Jn7ScpysrZWlsjq21R2tIt1hljQGgAwTrr08vP1+pzHMJWCVsbRwFag8069N1NwJBDmlpkeOo56LUJXO7FMkqMookqdMCVElCVElZrWSVElYJWFmtZWERYCIiAiIgzKkCoIt0WArIKrlZlBZKsbVPObQZMiLQPl5KiVkOTRtMjUxwHs3aLTucJ1NgQstaDcSWibA9psgX57uE5dy1Q/8AX9VaMQYsdNBrAMyByM3G9bo+ldDsdTxlSlh9qU2VxVa+nSxJJNXM0Nim+oe0x7WtMAET1knNmBO/tb0c4fDfauAfRAOfNVNJzJP3s4GWBAuQBczuXzPZm0alCoKtGziAHAgOY8Egw4EQLgO5EAiIC+k7O9J7XUurrscSQ5pcACGzYZpnMLxPK4VT+nXxPjHldh7EpPJaXNzvOVrZE5G/i5F0E+C8njS3rH5Pu5nZd9psV6va2zaMzQxFOLuDc8Fh17B3t3RqNy8riKMGw/Me48Fl4nlepfq/L1Oc+NYrCy9hG5RU1giIsBERAREQEREBERAREQFlYRBlZlRRBKUzHRRRBPMePzTMVBZQSLjxUFlYQEREBERAREQEREBERAREQEREBERAREQEREBERAREQEREBERAREQEREBZCwrMO5gcC9pc28gOyE23Ogx5FB2MdsJ0ZqLXZW0aNSoXvYO26i2s9rBAmGu0ubcwsv6O1G4etUeAHUqlNh+2p5QC2oXtd/3A5rRlmb6aKrE9Iq7nVSxwa2qXEsDWuyghrcrXESOyxgkROUKivtvEPD2ueIqFzngU6bQ4uLCXQG6k02mRe3MrfQyNj1DSFVot1bqzpLGgMFQ0wQc0klzXCIG7WVsu2E52Ho1aQk1Oszy9gDAHVMroMFrctGqS427B0WizatYUzSD4aWdVGVs5M7qmXNExme4m955BTpbZrta1jXw1gcGgsY4Q4VAQ6R2hFWrZ0gZ3cU9Df2b0ZquxDKVZuVrqppHLVZnOUS8sF80DfBE2XGxNBzHljokGDlc14nkWmCt2pt/EuOY1O1mquDurpgg1Q4VIIbIBzOtpJJ1uq6u1qzpLi05hVB+zpiesdmfo3Unfu0EBBorCtxOIdUcXuiTEw1rRYACzQALBVLAREQEREBERAREQEREBERAREQEREBERAREQEREBERAREQEREBERAREQEREBERARSyq6kACOzJ3CJHK29BRlKQto0ariey4nfY/NYbgnH2R4uAJ8BqUGsQsK59PKYkG+6Y53IW3/AGe0kBlQEkOIsdwJ/JG45yKytTLXFp3EjyVaMEREBERAREQEREBERAREQERZCCxrXCHR4TeY5cFuswz5Je/JOpJufcqaQgSdYkcbaFXYbZ1WrcW335rLVTldRZh4gtc4+1c+YsFo1nljvs3kDk4hdA7DxbRZsji12n5rYwvRas93asIkk8eCnZP1tlrkNbUqyXEmAe0ST5lMNUNN0ixBFiNV6sbDdTb2RmI04LmY7CFjQajYJm7Tos8/eN8PTRx9OWFxHbDi53g6w/k3zXKXe2jhYosLdYe1/MAgiechcIqubsT1MrCIipIiIgIiICIiAiIgIiIC2qTGtbnfcn7rf/Z3LgN/hrrAoXE6oNptYlpm5Lhfw0XuNjYYZW+AXgqbtBzBXrtl9IaIhtQOZECSJFua59yuvFmPa4ag2NFtMpCNFrYDGUXtDmOaRyIK2H16Q1eB/EFBVVag3gvJ9KKQDYtrqdAN5K9BtHbVBn/EBPCR8+C846q3EOf2w4ARA0E6nmd3mpt9r5jiU6oqgtJOUD+I79OesLiYttMGGEnjIi69PsGjlpF797nkGIgfdE8oa8+S85tKM1uAMc3S78124+1y7/GmiIrQIiICIiAiIgIiICIiAiIg2MEwOeGuOtl6fCbHaWltWnVMkEVKdQC0QW5HAggm87l5ShUyuDhuMr6j0fxratKDqAo62OnGWOFsTZz6eJimSKby7sOuQPwyd5trC6nSTZVZ4gE5BEtFpW7gXZsWGCOyZMcQBNvevVMjMQRN4UauzHzp3RluUmh1ouMofSZbjncIze4D8lv4nZww1DM93bIgAAN13QvePptZ90c9Tr4L5z01xZzl5khsQCbGTCzrazly9svNPDl1u3FNo4iAXEcoEeS8k90lbu1tpvruBdYNGVrRo0b/AHk6laC68zI59XaIiKkiIiAiIgIiICLIVjQ1BUitvuAWMzv0EFazCtaeJPksyOP+ooKg08F7DohjQ2BN7g3jwXlbbj5lXYao9jppkSeOiyzYrm49oMHhXYjr24rqXkmcrxc850XsNlupN7bapeSBJ6wvHlMD3L5HlqTLqbT4EBbeCqPaZawA/vlv8lnjDyr6xjMYMpg3gr5v00r5qYg6vA9wDoCrxW1cSRlzNE/9WZcvFguAFSoXRJAENEqZPat9OPBSFuNa3eY8HT/RRb4iP3z+Uro5tRFvVA2OyXk/uz/MKtoqez5tCDVRdCnT9trR77pVZQ4+V0HPRTqRPZmOaggIiICIiAsysIgzmPFZzniVhEEusdxWRUd+gs0mAm5j3SunRZTaIbMnflJTW41adZ8XaTw7IWXV3ezHiAtxlEEmflIQhotB8iVmjWouMTng/uqNd7o/vCeWULYeGcD5LWrU97XQsa1evf7RWDXf7R8ypVKBFxed6qIVJS613tHzKiXHisIgIswkIMIswsIPqvqG2r3+D+LW+knqG2r3+D+LW+kv0ciD84+obavf4P4tb6Seobavf4P4tb6S/RyIPzj6htq9/g/i1vpJ6htq9/g/i1vpL9HIg/OI9A21e/wfxa30ln1D7V7/AAfxa30l+jUQfnMegrau6vg/i1vpK4ehPbHf4P4tb6S/QdV5AJAk8FqDHP7h+/dwn9foSHwj1KbY/wCYwfxa30lkehTbHf4P4tb6S+71Mc4G1CofAcgfzj3LH7e+P7h/l+v1HOA+EH0J7X7/AAfxa30lW/0G7WOtfB/FrfSX3t2Pd3L5mAI1tMjkn7c/uX3iLHlra3/xDXwJ3oL2toK+DA/xq30lA+gfavf4P4tb6S/QH7e+J6h8y0ARxm/ICBPitXaBq5szM9207DNAkVM1uNm/Lig+E+obavf4P4tb6Seobavf4P4tb6S+yivirCKmXsEmKkzlGYTExM6e5bdd1cENZ1lzWBJzWmpDL7hlYb8+aD4f6htq9/g/i1vpJ6htq9/g/i1vpL7fS68ghzquYO4FrSMroI/i/JQwtWv1gL+syl83D/uw4iQBYXb479EHxP1DbV7/AAfxa30k9Q21e/wfxa30l9rxdfEBxydbOZ5ALTljPaLaRk8zzXY2U95pNNScxL5Bt+IxryhBtoiICIiAiIgIiICIiAiIgIiICIiAiIgIiICIi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3200" y="1670050"/>
            <a:ext cx="10058400" cy="5486400"/>
            <a:chOff x="1473200" y="1441450"/>
            <a:chExt cx="10058400" cy="54864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200" y="1441450"/>
              <a:ext cx="10058400" cy="5389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473200" y="5708650"/>
              <a:ext cx="98298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4324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TOPIC REVIEW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35003" y="1301275"/>
            <a:ext cx="5174400" cy="53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Flexible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a variety of tasks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for many types of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CONCLUSION: Neural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6490328" y="1379050"/>
            <a:ext cx="5174400" cy="53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Cons: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require a lot of data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Training may be slow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parameters to tune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Many layer types and activations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●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Black Box model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635006" y="13012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Many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more examples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Keras available</a:t>
            </a:r>
            <a:b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Recommended articles: </a:t>
            </a: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Convolutional NN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dvanced machine learning methods you should explore include Bayesian methods and deep learnin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CONCLUSION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COURSE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 sz="9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BEFORE NEXT CLASS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9" name="Shape 70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latin typeface="Oswald"/>
                <a:ea typeface="Oswald"/>
                <a:cs typeface="Oswald"/>
                <a:sym typeface="Oswald"/>
              </a:rPr>
              <a:t>DUE DATE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spcAft>
                <a:spcPts val="0"/>
              </a:spcAft>
              <a:buSzPts val="28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Final Project, Part 5!!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NEURAL NETWORKS</a:t>
            </a:r>
          </a:p>
        </p:txBody>
      </p:sp>
      <p:sp>
        <p:nvSpPr>
          <p:cNvPr id="3" name="AutoShape 2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AutoShape 4" descr="Image result for half baked to understand kill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074" name="Picture 2" descr="Image result for warren mccullo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84" y="1460648"/>
            <a:ext cx="4335016" cy="325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warren mcculloch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633" y="1445279"/>
            <a:ext cx="4334256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53692" y="471338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Walter Pitts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06561" y="479807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Warren McCulloch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233" y="5598288"/>
            <a:ext cx="1173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Proposed that all of mathematics could be built from the ground up using basic logic. Their building block was the proposition – the simplest possible statement, either true or false.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cs typeface="Arial"/>
              <a:sym typeface="Arial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From there, they employed the fundamental operations of logic, like ‘and’, ‘or’, and ‘not’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7004050"/>
            <a:ext cx="1301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http://nautil.us/issue/21/information/the-man-who-tried-to-redeem-the-world-with-logic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50600" y="1898650"/>
            <a:ext cx="16093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McCulloch was a confident, gray-eyed, wild-bearded, chain-smoking philosopher-poet who lived on whiskey and ice cream and never went to bed before 4 a.m.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105" y="2051050"/>
            <a:ext cx="20605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At the age of 12, after reading Principia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Mathematica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cs typeface="Arial"/>
                <a:sym typeface="Arial"/>
              </a:rPr>
              <a:t> he sent a letter to Bertrand Russell pointing out what he considered serious problems with the first half of the first volume</a:t>
            </a:r>
          </a:p>
        </p:txBody>
      </p:sp>
    </p:spTree>
    <p:extLst>
      <p:ext uri="{BB962C8B-B14F-4D97-AF65-F5344CB8AC3E}">
        <p14:creationId xmlns:p14="http://schemas.microsoft.com/office/powerpoint/2010/main" val="3581124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29" name="Shape 72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30" name="Shape 73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31" name="Shape 73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/>
        </p:nvSpPr>
        <p:spPr>
          <a:xfrm>
            <a:off x="635000" y="1473200"/>
            <a:ext cx="117348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  <a:endParaRPr sz="9000" b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37" name="Shape 7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738" name="Shape 7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39" name="Shape 73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LESSON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3113900" y="4078875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2747</Words>
  <Application>Microsoft Office PowerPoint</Application>
  <PresentationFormat>Custom</PresentationFormat>
  <Paragraphs>672</Paragraphs>
  <Slides>91</Slides>
  <Notes>82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4" baseType="lpstr">
      <vt:lpstr>Arial</vt:lpstr>
      <vt:lpstr>굴림</vt:lpstr>
      <vt:lpstr>맑은 고딕</vt:lpstr>
      <vt:lpstr>Calibri</vt:lpstr>
      <vt:lpstr>Merriweather Sans</vt:lpstr>
      <vt:lpstr>Oswald</vt:lpstr>
      <vt:lpstr>Impact</vt:lpstr>
      <vt:lpstr>Times New Roman</vt:lpstr>
      <vt:lpstr>Georgia</vt:lpstr>
      <vt:lpstr>White</vt:lpstr>
      <vt:lpstr>White</vt:lpstr>
      <vt:lpstr>1_White</vt:lpstr>
      <vt:lpstr>Acrobat Document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Longstreet</dc:creator>
  <cp:lastModifiedBy>Steven Longstreet</cp:lastModifiedBy>
  <cp:revision>5</cp:revision>
  <dcterms:modified xsi:type="dcterms:W3CDTF">2018-02-13T05:00:22Z</dcterms:modified>
</cp:coreProperties>
</file>